
<file path=[Content_Types].xml><?xml version="1.0" encoding="utf-8"?>
<Types xmlns="http://schemas.openxmlformats.org/package/2006/content-types">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257" r:id="rId3"/>
    <p:sldId id="258" r:id="rId4"/>
    <p:sldId id="259" r:id="rId5"/>
    <p:sldId id="261" r:id="rId6"/>
    <p:sldId id="262" r:id="rId7"/>
    <p:sldId id="263" r:id="rId8"/>
    <p:sldId id="264" r:id="rId9"/>
    <p:sldId id="265" r:id="rId10"/>
    <p:sldId id="272" r:id="rId11"/>
    <p:sldId id="268" r:id="rId12"/>
    <p:sldId id="274" r:id="rId13"/>
    <p:sldId id="260" r:id="rId14"/>
    <p:sldId id="273" r:id="rId15"/>
    <p:sldId id="266" r:id="rId16"/>
    <p:sldId id="275" r:id="rId17"/>
    <p:sldId id="267" r:id="rId18"/>
    <p:sldId id="276" r:id="rId19"/>
    <p:sldId id="269" r:id="rId20"/>
    <p:sldId id="270" r:id="rId21"/>
    <p:sldId id="271" r:id="rId22"/>
    <p:sldId id="277" r:id="rId2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C07C6B2-C8EC-4D31-9EA1-E51E47506615}" v="65" dt="2019-03-02T19:15:39.7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72" d="100"/>
          <a:sy n="72" d="100"/>
        </p:scale>
        <p:origin x="660"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y Hohler" userId="6749467415cdbea7" providerId="LiveId" clId="{9C07C6B2-C8EC-4D31-9EA1-E51E47506615}"/>
    <pc:docChg chg="undo redo custSel addSld modSld sldOrd">
      <pc:chgData name="Lucy Hohler" userId="6749467415cdbea7" providerId="LiveId" clId="{9C07C6B2-C8EC-4D31-9EA1-E51E47506615}" dt="2019-03-02T19:15:39.735" v="609"/>
      <pc:docMkLst>
        <pc:docMk/>
      </pc:docMkLst>
      <pc:sldChg chg="addSp modSp">
        <pc:chgData name="Lucy Hohler" userId="6749467415cdbea7" providerId="LiveId" clId="{9C07C6B2-C8EC-4D31-9EA1-E51E47506615}" dt="2019-03-02T17:07:16.320" v="17" actId="1076"/>
        <pc:sldMkLst>
          <pc:docMk/>
          <pc:sldMk cId="3435243468" sldId="256"/>
        </pc:sldMkLst>
        <pc:spChg chg="mod">
          <ac:chgData name="Lucy Hohler" userId="6749467415cdbea7" providerId="LiveId" clId="{9C07C6B2-C8EC-4D31-9EA1-E51E47506615}" dt="2019-03-02T16:58:57.789" v="10" actId="20577"/>
          <ac:spMkLst>
            <pc:docMk/>
            <pc:sldMk cId="3435243468" sldId="256"/>
            <ac:spMk id="3" creationId="{8EC37C65-D1C5-45CE-ADE0-3C45A4B154FD}"/>
          </ac:spMkLst>
        </pc:spChg>
        <pc:picChg chg="add mod">
          <ac:chgData name="Lucy Hohler" userId="6749467415cdbea7" providerId="LiveId" clId="{9C07C6B2-C8EC-4D31-9EA1-E51E47506615}" dt="2019-03-02T17:07:16.320" v="17" actId="1076"/>
          <ac:picMkLst>
            <pc:docMk/>
            <pc:sldMk cId="3435243468" sldId="256"/>
            <ac:picMk id="5" creationId="{B5B20348-07B1-4282-B2A8-17AA403A6B58}"/>
          </ac:picMkLst>
        </pc:picChg>
      </pc:sldChg>
      <pc:sldChg chg="addSp delSp modSp add">
        <pc:chgData name="Lucy Hohler" userId="6749467415cdbea7" providerId="LiveId" clId="{9C07C6B2-C8EC-4D31-9EA1-E51E47506615}" dt="2019-03-02T17:27:42.334" v="151" actId="108"/>
        <pc:sldMkLst>
          <pc:docMk/>
          <pc:sldMk cId="2282596205" sldId="257"/>
        </pc:sldMkLst>
        <pc:spChg chg="mod">
          <ac:chgData name="Lucy Hohler" userId="6749467415cdbea7" providerId="LiveId" clId="{9C07C6B2-C8EC-4D31-9EA1-E51E47506615}" dt="2019-03-02T17:13:45.699" v="43" actId="14100"/>
          <ac:spMkLst>
            <pc:docMk/>
            <pc:sldMk cId="2282596205" sldId="257"/>
            <ac:spMk id="2" creationId="{976DE175-A095-41A7-A34D-3201703140B1}"/>
          </ac:spMkLst>
        </pc:spChg>
        <pc:spChg chg="add del mod">
          <ac:chgData name="Lucy Hohler" userId="6749467415cdbea7" providerId="LiveId" clId="{9C07C6B2-C8EC-4D31-9EA1-E51E47506615}" dt="2019-03-02T17:12:01.658" v="20" actId="767"/>
          <ac:spMkLst>
            <pc:docMk/>
            <pc:sldMk cId="2282596205" sldId="257"/>
            <ac:spMk id="3" creationId="{A72D83C7-FC65-4D6F-8753-776D0F9DC962}"/>
          </ac:spMkLst>
        </pc:spChg>
        <pc:spChg chg="add mod">
          <ac:chgData name="Lucy Hohler" userId="6749467415cdbea7" providerId="LiveId" clId="{9C07C6B2-C8EC-4D31-9EA1-E51E47506615}" dt="2019-03-02T17:27:42.334" v="151" actId="108"/>
          <ac:spMkLst>
            <pc:docMk/>
            <pc:sldMk cId="2282596205" sldId="257"/>
            <ac:spMk id="4" creationId="{56E90102-9652-47AF-980B-2005C0B37E2C}"/>
          </ac:spMkLst>
        </pc:spChg>
      </pc:sldChg>
      <pc:sldChg chg="addSp delSp modSp add ord">
        <pc:chgData name="Lucy Hohler" userId="6749467415cdbea7" providerId="LiveId" clId="{9C07C6B2-C8EC-4D31-9EA1-E51E47506615}" dt="2019-03-02T19:05:48.311" v="608"/>
        <pc:sldMkLst>
          <pc:docMk/>
          <pc:sldMk cId="3099034785" sldId="258"/>
        </pc:sldMkLst>
        <pc:spChg chg="mod">
          <ac:chgData name="Lucy Hohler" userId="6749467415cdbea7" providerId="LiveId" clId="{9C07C6B2-C8EC-4D31-9EA1-E51E47506615}" dt="2019-03-02T17:20:55.159" v="80" actId="2711"/>
          <ac:spMkLst>
            <pc:docMk/>
            <pc:sldMk cId="3099034785" sldId="258"/>
            <ac:spMk id="2" creationId="{644720C7-DDB3-4CC0-A977-C0F62355FD4B}"/>
          </ac:spMkLst>
        </pc:spChg>
        <pc:spChg chg="add del mod">
          <ac:chgData name="Lucy Hohler" userId="6749467415cdbea7" providerId="LiveId" clId="{9C07C6B2-C8EC-4D31-9EA1-E51E47506615}" dt="2019-03-02T17:20:17.909" v="68"/>
          <ac:spMkLst>
            <pc:docMk/>
            <pc:sldMk cId="3099034785" sldId="258"/>
            <ac:spMk id="3" creationId="{8C25F854-FD65-46A0-BC01-4B8D6BAF2B28}"/>
          </ac:spMkLst>
        </pc:spChg>
        <pc:spChg chg="add">
          <ac:chgData name="Lucy Hohler" userId="6749467415cdbea7" providerId="LiveId" clId="{9C07C6B2-C8EC-4D31-9EA1-E51E47506615}" dt="2019-03-02T17:21:22.932" v="81"/>
          <ac:spMkLst>
            <pc:docMk/>
            <pc:sldMk cId="3099034785" sldId="258"/>
            <ac:spMk id="4" creationId="{8049B37D-252C-4723-B958-D5D94943CD3F}"/>
          </ac:spMkLst>
        </pc:spChg>
      </pc:sldChg>
      <pc:sldChg chg="addSp modSp add">
        <pc:chgData name="Lucy Hohler" userId="6749467415cdbea7" providerId="LiveId" clId="{9C07C6B2-C8EC-4D31-9EA1-E51E47506615}" dt="2019-03-02T18:44:21.044" v="567" actId="1076"/>
        <pc:sldMkLst>
          <pc:docMk/>
          <pc:sldMk cId="4014142186" sldId="259"/>
        </pc:sldMkLst>
        <pc:spChg chg="mod">
          <ac:chgData name="Lucy Hohler" userId="6749467415cdbea7" providerId="LiveId" clId="{9C07C6B2-C8EC-4D31-9EA1-E51E47506615}" dt="2019-03-02T17:32:50.938" v="186" actId="20577"/>
          <ac:spMkLst>
            <pc:docMk/>
            <pc:sldMk cId="4014142186" sldId="259"/>
            <ac:spMk id="2" creationId="{04DBEAB3-E8D1-40D7-92FE-20E66C2D9188}"/>
          </ac:spMkLst>
        </pc:spChg>
        <pc:spChg chg="add mod">
          <ac:chgData name="Lucy Hohler" userId="6749467415cdbea7" providerId="LiveId" clId="{9C07C6B2-C8EC-4D31-9EA1-E51E47506615}" dt="2019-03-02T18:44:21.044" v="567" actId="1076"/>
          <ac:spMkLst>
            <pc:docMk/>
            <pc:sldMk cId="4014142186" sldId="259"/>
            <ac:spMk id="3" creationId="{D33CAB72-C279-4583-A4C1-715948FD89E2}"/>
          </ac:spMkLst>
        </pc:spChg>
        <pc:picChg chg="add mod">
          <ac:chgData name="Lucy Hohler" userId="6749467415cdbea7" providerId="LiveId" clId="{9C07C6B2-C8EC-4D31-9EA1-E51E47506615}" dt="2019-03-02T18:19:57.695" v="396" actId="14100"/>
          <ac:picMkLst>
            <pc:docMk/>
            <pc:sldMk cId="4014142186" sldId="259"/>
            <ac:picMk id="5" creationId="{79A9BD54-8357-4B55-A02C-7D6440B94513}"/>
          </ac:picMkLst>
        </pc:picChg>
      </pc:sldChg>
      <pc:sldChg chg="modSp add ord">
        <pc:chgData name="Lucy Hohler" userId="6749467415cdbea7" providerId="LiveId" clId="{9C07C6B2-C8EC-4D31-9EA1-E51E47506615}" dt="2019-03-02T19:15:39.735" v="609"/>
        <pc:sldMkLst>
          <pc:docMk/>
          <pc:sldMk cId="3757036747" sldId="260"/>
        </pc:sldMkLst>
        <pc:spChg chg="mod">
          <ac:chgData name="Lucy Hohler" userId="6749467415cdbea7" providerId="LiveId" clId="{9C07C6B2-C8EC-4D31-9EA1-E51E47506615}" dt="2019-03-02T17:45:17.972" v="271" actId="20577"/>
          <ac:spMkLst>
            <pc:docMk/>
            <pc:sldMk cId="3757036747" sldId="260"/>
            <ac:spMk id="2" creationId="{1D95E4DB-209F-409E-93C0-1D12611B29BA}"/>
          </ac:spMkLst>
        </pc:spChg>
      </pc:sldChg>
      <pc:sldChg chg="addSp delSp modSp add">
        <pc:chgData name="Lucy Hohler" userId="6749467415cdbea7" providerId="LiveId" clId="{9C07C6B2-C8EC-4D31-9EA1-E51E47506615}" dt="2019-03-02T18:51:54.617" v="583" actId="1076"/>
        <pc:sldMkLst>
          <pc:docMk/>
          <pc:sldMk cId="2928096684" sldId="261"/>
        </pc:sldMkLst>
        <pc:spChg chg="mod">
          <ac:chgData name="Lucy Hohler" userId="6749467415cdbea7" providerId="LiveId" clId="{9C07C6B2-C8EC-4D31-9EA1-E51E47506615}" dt="2019-03-02T18:09:48.922" v="301" actId="20577"/>
          <ac:spMkLst>
            <pc:docMk/>
            <pc:sldMk cId="2928096684" sldId="261"/>
            <ac:spMk id="2" creationId="{0333D282-A0D2-404F-B31C-534B494FD7FC}"/>
          </ac:spMkLst>
        </pc:spChg>
        <pc:spChg chg="add del mod">
          <ac:chgData name="Lucy Hohler" userId="6749467415cdbea7" providerId="LiveId" clId="{9C07C6B2-C8EC-4D31-9EA1-E51E47506615}" dt="2019-03-02T18:08:18.573" v="296"/>
          <ac:spMkLst>
            <pc:docMk/>
            <pc:sldMk cId="2928096684" sldId="261"/>
            <ac:spMk id="3" creationId="{E8528299-B2C1-42A7-A9D0-0904B1B0FDFE}"/>
          </ac:spMkLst>
        </pc:spChg>
        <pc:spChg chg="add mod">
          <ac:chgData name="Lucy Hohler" userId="6749467415cdbea7" providerId="LiveId" clId="{9C07C6B2-C8EC-4D31-9EA1-E51E47506615}" dt="2019-03-02T18:46:14.430" v="570" actId="1076"/>
          <ac:spMkLst>
            <pc:docMk/>
            <pc:sldMk cId="2928096684" sldId="261"/>
            <ac:spMk id="4" creationId="{0DB11690-36CD-4CA9-98C1-598B4959FDC9}"/>
          </ac:spMkLst>
        </pc:spChg>
        <pc:picChg chg="add mod">
          <ac:chgData name="Lucy Hohler" userId="6749467415cdbea7" providerId="LiveId" clId="{9C07C6B2-C8EC-4D31-9EA1-E51E47506615}" dt="2019-03-02T18:51:54.617" v="583" actId="1076"/>
          <ac:picMkLst>
            <pc:docMk/>
            <pc:sldMk cId="2928096684" sldId="261"/>
            <ac:picMk id="6" creationId="{D07A16C3-7392-409E-B613-C12E589B35CC}"/>
          </ac:picMkLst>
        </pc:picChg>
      </pc:sldChg>
      <pc:sldChg chg="addSp modSp add">
        <pc:chgData name="Lucy Hohler" userId="6749467415cdbea7" providerId="LiveId" clId="{9C07C6B2-C8EC-4D31-9EA1-E51E47506615}" dt="2019-03-02T19:05:12.534" v="607" actId="20577"/>
        <pc:sldMkLst>
          <pc:docMk/>
          <pc:sldMk cId="614158830" sldId="262"/>
        </pc:sldMkLst>
        <pc:spChg chg="mod">
          <ac:chgData name="Lucy Hohler" userId="6749467415cdbea7" providerId="LiveId" clId="{9C07C6B2-C8EC-4D31-9EA1-E51E47506615}" dt="2019-03-02T18:10:37.512" v="316" actId="20577"/>
          <ac:spMkLst>
            <pc:docMk/>
            <pc:sldMk cId="614158830" sldId="262"/>
            <ac:spMk id="2" creationId="{F852B54B-5822-478C-B669-1102FE72C8F6}"/>
          </ac:spMkLst>
        </pc:spChg>
        <pc:spChg chg="add mod">
          <ac:chgData name="Lucy Hohler" userId="6749467415cdbea7" providerId="LiveId" clId="{9C07C6B2-C8EC-4D31-9EA1-E51E47506615}" dt="2019-03-02T19:05:12.534" v="607" actId="20577"/>
          <ac:spMkLst>
            <pc:docMk/>
            <pc:sldMk cId="614158830" sldId="262"/>
            <ac:spMk id="3" creationId="{EF6F8670-8ACC-4B77-AEE0-82F42308C63F}"/>
          </ac:spMkLst>
        </pc:spChg>
        <pc:picChg chg="add mod">
          <ac:chgData name="Lucy Hohler" userId="6749467415cdbea7" providerId="LiveId" clId="{9C07C6B2-C8EC-4D31-9EA1-E51E47506615}" dt="2019-03-02T18:53:41.451" v="585" actId="1076"/>
          <ac:picMkLst>
            <pc:docMk/>
            <pc:sldMk cId="614158830" sldId="262"/>
            <ac:picMk id="5" creationId="{63D517F6-07A4-439B-8CC2-EBB3769E3456}"/>
          </ac:picMkLst>
        </pc:picChg>
      </pc:sldChg>
      <pc:sldChg chg="addSp delSp modSp add">
        <pc:chgData name="Lucy Hohler" userId="6749467415cdbea7" providerId="LiveId" clId="{9C07C6B2-C8EC-4D31-9EA1-E51E47506615}" dt="2019-03-02T18:55:55.937" v="587" actId="1076"/>
        <pc:sldMkLst>
          <pc:docMk/>
          <pc:sldMk cId="2786294842" sldId="263"/>
        </pc:sldMkLst>
        <pc:spChg chg="mod">
          <ac:chgData name="Lucy Hohler" userId="6749467415cdbea7" providerId="LiveId" clId="{9C07C6B2-C8EC-4D31-9EA1-E51E47506615}" dt="2019-03-02T18:25:48.928" v="414" actId="108"/>
          <ac:spMkLst>
            <pc:docMk/>
            <pc:sldMk cId="2786294842" sldId="263"/>
            <ac:spMk id="2" creationId="{1B89C528-0A72-4CC3-9074-7DFF953E2251}"/>
          </ac:spMkLst>
        </pc:spChg>
        <pc:spChg chg="add mod">
          <ac:chgData name="Lucy Hohler" userId="6749467415cdbea7" providerId="LiveId" clId="{9C07C6B2-C8EC-4D31-9EA1-E51E47506615}" dt="2019-03-02T18:46:52.106" v="572" actId="1076"/>
          <ac:spMkLst>
            <pc:docMk/>
            <pc:sldMk cId="2786294842" sldId="263"/>
            <ac:spMk id="3" creationId="{61DF0BA8-5C3D-466E-84AA-5B4B7FB7F82B}"/>
          </ac:spMkLst>
        </pc:spChg>
        <pc:picChg chg="add del mod">
          <ac:chgData name="Lucy Hohler" userId="6749467415cdbea7" providerId="LiveId" clId="{9C07C6B2-C8EC-4D31-9EA1-E51E47506615}" dt="2019-03-02T18:47:51.152" v="575" actId="478"/>
          <ac:picMkLst>
            <pc:docMk/>
            <pc:sldMk cId="2786294842" sldId="263"/>
            <ac:picMk id="5" creationId="{1751C1D8-C3E0-460F-A6F9-063EF9E2295A}"/>
          </ac:picMkLst>
        </pc:picChg>
        <pc:picChg chg="add del mod">
          <ac:chgData name="Lucy Hohler" userId="6749467415cdbea7" providerId="LiveId" clId="{9C07C6B2-C8EC-4D31-9EA1-E51E47506615}" dt="2019-03-02T18:49:28.528" v="579" actId="478"/>
          <ac:picMkLst>
            <pc:docMk/>
            <pc:sldMk cId="2786294842" sldId="263"/>
            <ac:picMk id="7" creationId="{0692296A-E2F0-4BEE-B054-B43449C5F8BC}"/>
          </ac:picMkLst>
        </pc:picChg>
        <pc:picChg chg="add mod">
          <ac:chgData name="Lucy Hohler" userId="6749467415cdbea7" providerId="LiveId" clId="{9C07C6B2-C8EC-4D31-9EA1-E51E47506615}" dt="2019-03-02T18:55:55.937" v="587" actId="1076"/>
          <ac:picMkLst>
            <pc:docMk/>
            <pc:sldMk cId="2786294842" sldId="263"/>
            <ac:picMk id="9" creationId="{2875C395-A840-43AF-B811-A6FB56D97308}"/>
          </ac:picMkLst>
        </pc:picChg>
      </pc:sldChg>
      <pc:sldChg chg="addSp delSp modSp add">
        <pc:chgData name="Lucy Hohler" userId="6749467415cdbea7" providerId="LiveId" clId="{9C07C6B2-C8EC-4D31-9EA1-E51E47506615}" dt="2019-03-02T18:57:52.230" v="589" actId="1076"/>
        <pc:sldMkLst>
          <pc:docMk/>
          <pc:sldMk cId="1031072477" sldId="264"/>
        </pc:sldMkLst>
        <pc:spChg chg="mod">
          <ac:chgData name="Lucy Hohler" userId="6749467415cdbea7" providerId="LiveId" clId="{9C07C6B2-C8EC-4D31-9EA1-E51E47506615}" dt="2019-03-02T18:34:29.496" v="459" actId="20577"/>
          <ac:spMkLst>
            <pc:docMk/>
            <pc:sldMk cId="1031072477" sldId="264"/>
            <ac:spMk id="2" creationId="{12162F11-332A-4B42-B231-6BBDE1CEDC49}"/>
          </ac:spMkLst>
        </pc:spChg>
        <pc:spChg chg="add del mod">
          <ac:chgData name="Lucy Hohler" userId="6749467415cdbea7" providerId="LiveId" clId="{9C07C6B2-C8EC-4D31-9EA1-E51E47506615}" dt="2019-03-02T18:34:53.746" v="462"/>
          <ac:spMkLst>
            <pc:docMk/>
            <pc:sldMk cId="1031072477" sldId="264"/>
            <ac:spMk id="3" creationId="{7C7D4A12-19F3-4140-BACD-8D7CFBB921ED}"/>
          </ac:spMkLst>
        </pc:spChg>
        <pc:spChg chg="add mod">
          <ac:chgData name="Lucy Hohler" userId="6749467415cdbea7" providerId="LiveId" clId="{9C07C6B2-C8EC-4D31-9EA1-E51E47506615}" dt="2019-03-02T18:47:09.936" v="573" actId="1076"/>
          <ac:spMkLst>
            <pc:docMk/>
            <pc:sldMk cId="1031072477" sldId="264"/>
            <ac:spMk id="4" creationId="{F8EF18C2-1B26-421A-ADA1-6A1C506E4DC6}"/>
          </ac:spMkLst>
        </pc:spChg>
        <pc:picChg chg="add mod">
          <ac:chgData name="Lucy Hohler" userId="6749467415cdbea7" providerId="LiveId" clId="{9C07C6B2-C8EC-4D31-9EA1-E51E47506615}" dt="2019-03-02T18:57:52.230" v="589" actId="1076"/>
          <ac:picMkLst>
            <pc:docMk/>
            <pc:sldMk cId="1031072477" sldId="264"/>
            <ac:picMk id="6" creationId="{C7409F8B-4316-4214-8DD6-47B76AF12935}"/>
          </ac:picMkLst>
        </pc:picChg>
      </pc:sldChg>
      <pc:sldChg chg="addSp delSp modSp add">
        <pc:chgData name="Lucy Hohler" userId="6749467415cdbea7" providerId="LiveId" clId="{9C07C6B2-C8EC-4D31-9EA1-E51E47506615}" dt="2019-03-02T18:59:46.137" v="593" actId="1076"/>
        <pc:sldMkLst>
          <pc:docMk/>
          <pc:sldMk cId="1560731774" sldId="265"/>
        </pc:sldMkLst>
        <pc:spChg chg="mod">
          <ac:chgData name="Lucy Hohler" userId="6749467415cdbea7" providerId="LiveId" clId="{9C07C6B2-C8EC-4D31-9EA1-E51E47506615}" dt="2019-03-02T18:40:35.299" v="525" actId="20577"/>
          <ac:spMkLst>
            <pc:docMk/>
            <pc:sldMk cId="1560731774" sldId="265"/>
            <ac:spMk id="2" creationId="{198B6AFC-1302-41AF-854D-EE3DEB35A7CD}"/>
          </ac:spMkLst>
        </pc:spChg>
        <pc:spChg chg="add del mod">
          <ac:chgData name="Lucy Hohler" userId="6749467415cdbea7" providerId="LiveId" clId="{9C07C6B2-C8EC-4D31-9EA1-E51E47506615}" dt="2019-03-02T18:41:22.589" v="529"/>
          <ac:spMkLst>
            <pc:docMk/>
            <pc:sldMk cId="1560731774" sldId="265"/>
            <ac:spMk id="3" creationId="{40ECE491-6F7E-4BD7-ACEB-8DE6BF5574F8}"/>
          </ac:spMkLst>
        </pc:spChg>
        <pc:spChg chg="add mod">
          <ac:chgData name="Lucy Hohler" userId="6749467415cdbea7" providerId="LiveId" clId="{9C07C6B2-C8EC-4D31-9EA1-E51E47506615}" dt="2019-03-02T18:47:27.009" v="574" actId="1076"/>
          <ac:spMkLst>
            <pc:docMk/>
            <pc:sldMk cId="1560731774" sldId="265"/>
            <ac:spMk id="4" creationId="{E6DB53BB-D9B7-45AB-B7CC-CEBE40C82A81}"/>
          </ac:spMkLst>
        </pc:spChg>
        <pc:picChg chg="add mod">
          <ac:chgData name="Lucy Hohler" userId="6749467415cdbea7" providerId="LiveId" clId="{9C07C6B2-C8EC-4D31-9EA1-E51E47506615}" dt="2019-03-02T18:59:46.137" v="593" actId="1076"/>
          <ac:picMkLst>
            <pc:docMk/>
            <pc:sldMk cId="1560731774" sldId="265"/>
            <ac:picMk id="6" creationId="{A6895EE1-8137-47B6-B626-94AD97677940}"/>
          </ac:picMkLst>
        </pc:pic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589213" y="2514600"/>
            <a:ext cx="8915399" cy="2262781"/>
          </a:xfrm>
        </p:spPr>
        <p:txBody>
          <a:bodyPr anchor="b">
            <a:normAutofit/>
          </a:bodyPr>
          <a:lstStyle>
            <a:lvl1pPr>
              <a:defRPr sz="5400"/>
            </a:lvl1pPr>
          </a:lstStyle>
          <a:p>
            <a:r>
              <a:rPr lang="en-US"/>
              <a:t>Click to edit Master title style</a:t>
            </a:r>
            <a:endParaRPr lang="en-US" dirty="0"/>
          </a:p>
        </p:txBody>
      </p:sp>
      <p:sp>
        <p:nvSpPr>
          <p:cNvPr id="3" name="Subtitle 2"/>
          <p:cNvSpPr>
            <a:spLocks noGrp="1"/>
          </p:cNvSpPr>
          <p:nvPr>
            <p:ph type="subTitle" idx="1"/>
          </p:nvPr>
        </p:nvSpPr>
        <p:spPr>
          <a:xfrm>
            <a:off x="2589213" y="4777379"/>
            <a:ext cx="8915399" cy="1126283"/>
          </a:xfrm>
        </p:spPr>
        <p:txBody>
          <a:bodyPr anchor="t"/>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7" name="Freeform 6"/>
          <p:cNvSpPr/>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p:nvSpPr>
          <p:cNvPr id="6" name="Slide Number Placeholder 5"/>
          <p:cNvSpPr>
            <a:spLocks noGrp="1"/>
          </p:cNvSpPr>
          <p:nvPr>
            <p:ph type="sldNum" sz="quarter" idx="12"/>
          </p:nvPr>
        </p:nvSpPr>
        <p:spPr>
          <a:xfrm>
            <a:off x="531812" y="4529540"/>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609600"/>
            <a:ext cx="8915399" cy="3117040"/>
          </a:xfrm>
        </p:spPr>
        <p:txBody>
          <a:bodyPr anchor="ctr">
            <a:normAutofit/>
          </a:bodyPr>
          <a:lstStyle>
            <a:lvl1pPr algn="l">
              <a:defRPr sz="48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13" name="Text Placeholder 9"/>
          <p:cNvSpPr>
            <a:spLocks noGrp="1"/>
          </p:cNvSpPr>
          <p:nvPr>
            <p:ph type="body" sz="quarter" idx="13"/>
          </p:nvPr>
        </p:nvSpPr>
        <p:spPr>
          <a:xfrm>
            <a:off x="3275012" y="3505200"/>
            <a:ext cx="753655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2589212" y="4354046"/>
            <a:ext cx="8915399"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1"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
        <p:nvSpPr>
          <p:cNvPr id="14" name="TextBox 13"/>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5" name="TextBox 14"/>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2589213" y="2438400"/>
            <a:ext cx="8915400" cy="2724845"/>
          </a:xfrm>
        </p:spPr>
        <p:txBody>
          <a:bodyPr anchor="b">
            <a:normAutofit/>
          </a:bodyPr>
          <a:lstStyle>
            <a:lvl1pPr algn="l">
              <a:defRPr sz="4800" b="0"/>
            </a:lvl1pPr>
          </a:lstStyle>
          <a:p>
            <a:r>
              <a:rPr lang="en-US"/>
              <a:t>Click to edit Master title style</a:t>
            </a:r>
            <a:endParaRPr lang="en-US" dirty="0"/>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2" name="Title 1"/>
          <p:cNvSpPr>
            <a:spLocks noGrp="1"/>
          </p:cNvSpPr>
          <p:nvPr>
            <p:ph type="title"/>
          </p:nvPr>
        </p:nvSpPr>
        <p:spPr>
          <a:xfrm>
            <a:off x="2849949" y="609600"/>
            <a:ext cx="8393926" cy="2895600"/>
          </a:xfrm>
        </p:spPr>
        <p:txBody>
          <a:bodyPr anchor="ctr">
            <a:normAutofit/>
          </a:bodyPr>
          <a:lstStyle>
            <a:lvl1pPr algn="l">
              <a:defRPr sz="4800" b="0" cap="none"/>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1"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
        <p:nvSpPr>
          <p:cNvPr id="17" name="TextBox 16"/>
          <p:cNvSpPr txBox="1"/>
          <p:nvPr/>
        </p:nvSpPr>
        <p:spPr>
          <a:xfrm>
            <a:off x="2467652" y="648005"/>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18" name="TextBox 17"/>
          <p:cNvSpPr txBox="1"/>
          <p:nvPr/>
        </p:nvSpPr>
        <p:spPr>
          <a:xfrm>
            <a:off x="11114852" y="290530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2589212" y="627407"/>
            <a:ext cx="8915399" cy="2880020"/>
          </a:xfrm>
        </p:spPr>
        <p:txBody>
          <a:bodyPr anchor="ctr">
            <a:normAutofit/>
          </a:bodyPr>
          <a:lstStyle>
            <a:lvl1pPr algn="l">
              <a:defRPr sz="4800" b="0"/>
            </a:lvl1pPr>
          </a:lstStyle>
          <a:p>
            <a:r>
              <a:rPr lang="en-US"/>
              <a:t>Click to edit Master title style</a:t>
            </a:r>
            <a:endParaRPr lang="en-US" dirty="0"/>
          </a:p>
        </p:txBody>
      </p:sp>
      <p:sp>
        <p:nvSpPr>
          <p:cNvPr id="21" name="Text Placeholder 9"/>
          <p:cNvSpPr>
            <a:spLocks noGrp="1"/>
          </p:cNvSpPr>
          <p:nvPr>
            <p:ph type="body" sz="quarter" idx="13"/>
          </p:nvPr>
        </p:nvSpPr>
        <p:spPr>
          <a:xfrm>
            <a:off x="2589212" y="4343400"/>
            <a:ext cx="8915400"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4" name="Text Placeholder 3"/>
          <p:cNvSpPr>
            <a:spLocks noGrp="1"/>
          </p:cNvSpPr>
          <p:nvPr>
            <p:ph type="body" sz="half" idx="2"/>
          </p:nvPr>
        </p:nvSpPr>
        <p:spPr>
          <a:xfrm>
            <a:off x="2589213" y="5181600"/>
            <a:ext cx="8915400" cy="729622"/>
          </a:xfrm>
        </p:spPr>
        <p:txBody>
          <a:bodyPr vert="horz" lIns="91440" tIns="45720" rIns="91440" bIns="45720" rtlCol="0" anchor="t">
            <a:normAutofit/>
          </a:bodyPr>
          <a:lstStyle>
            <a:lvl1pPr>
              <a:buNone/>
              <a:defRPr lang="en-US">
                <a:solidFill>
                  <a:schemeClr val="tx1">
                    <a:lumMod val="65000"/>
                    <a:lumOff val="35000"/>
                  </a:schemeClr>
                </a:solidFill>
              </a:defRPr>
            </a:lvl1pPr>
          </a:lstStyle>
          <a:p>
            <a:pPr marL="0" lvl="0" indent="0">
              <a:buNone/>
            </a:pPr>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94812" y="627405"/>
            <a:ext cx="2207601" cy="5283817"/>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2589212" y="627405"/>
            <a:ext cx="6477000" cy="5283817"/>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592925" y="624110"/>
            <a:ext cx="8911687" cy="1280890"/>
          </a:xfrm>
        </p:spPr>
        <p:txBody>
          <a:bodyPr/>
          <a:lstStyle/>
          <a:p>
            <a:r>
              <a:rPr lang="en-US"/>
              <a:t>Click to edit Master title style</a:t>
            </a:r>
            <a:endParaRPr lang="en-US" dirty="0"/>
          </a:p>
        </p:txBody>
      </p:sp>
      <p:sp>
        <p:nvSpPr>
          <p:cNvPr id="3" name="Content Placeholder 2"/>
          <p:cNvSpPr>
            <a:spLocks noGrp="1"/>
          </p:cNvSpPr>
          <p:nvPr>
            <p:ph idx="1"/>
          </p:nvPr>
        </p:nvSpPr>
        <p:spPr>
          <a:xfrm>
            <a:off x="2589212" y="2133600"/>
            <a:ext cx="8915400" cy="37776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8"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89212" y="2058750"/>
            <a:ext cx="8915399" cy="146880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89212" y="3530129"/>
            <a:ext cx="8915399" cy="860400"/>
          </a:xfrm>
        </p:spPr>
        <p:txBody>
          <a:bodyPr anchor="t"/>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9" name="Freeform 11"/>
          <p:cNvSpPr/>
          <p:nvPr/>
        </p:nvSpPr>
        <p:spPr bwMode="auto">
          <a:xfrm flipV="1">
            <a:off x="-4189" y="31781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 name="Slide Number Placeholder 5"/>
          <p:cNvSpPr>
            <a:spLocks noGrp="1"/>
          </p:cNvSpPr>
          <p:nvPr>
            <p:ph type="sldNum" sz="quarter" idx="12"/>
          </p:nvPr>
        </p:nvSpPr>
        <p:spPr>
          <a:xfrm>
            <a:off x="531812" y="3244139"/>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589212" y="2133600"/>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7190747" y="2126222"/>
            <a:ext cx="4313864" cy="3777622"/>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0"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1"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2939373" y="1972703"/>
            <a:ext cx="3992732"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2589212" y="2548966"/>
            <a:ext cx="4342893"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7506629" y="1969475"/>
            <a:ext cx="3999001"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7166957" y="2545738"/>
            <a:ext cx="4338674" cy="3354060"/>
          </a:xfrm>
        </p:spPr>
        <p:txBody>
          <a:bodyP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12"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13" name="Slide Number Placeholder 5"/>
          <p:cNvSpPr>
            <a:spLocks noGrp="1"/>
          </p:cNvSpPr>
          <p:nvPr>
            <p:ph type="sldNum" sz="quarter" idx="12"/>
          </p:nvPr>
        </p:nvSpPr>
        <p:spPr>
          <a:xfrm>
            <a:off x="531812" y="787782"/>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7"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6"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2" y="446088"/>
            <a:ext cx="3505199" cy="976312"/>
          </a:xfrm>
        </p:spPr>
        <p:txBody>
          <a:bodyPr anchor="b"/>
          <a:lstStyle>
            <a:lvl1pPr algn="l">
              <a:defRPr sz="2000" b="0"/>
            </a:lvl1pPr>
          </a:lstStyle>
          <a:p>
            <a:r>
              <a:rPr lang="en-US"/>
              <a:t>Click to edit Master title style</a:t>
            </a:r>
            <a:endParaRPr lang="en-US" dirty="0"/>
          </a:p>
        </p:txBody>
      </p:sp>
      <p:sp>
        <p:nvSpPr>
          <p:cNvPr id="3" name="Content Placeholder 2"/>
          <p:cNvSpPr>
            <a:spLocks noGrp="1"/>
          </p:cNvSpPr>
          <p:nvPr>
            <p:ph idx="1"/>
          </p:nvPr>
        </p:nvSpPr>
        <p:spPr>
          <a:xfrm>
            <a:off x="6323012" y="446088"/>
            <a:ext cx="5181600" cy="5414963"/>
          </a:xfrm>
        </p:spPr>
        <p:txBody>
          <a:bodyPr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589212" y="1598613"/>
            <a:ext cx="3505199"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589213" y="4800600"/>
            <a:ext cx="89154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589212" y="634965"/>
            <a:ext cx="8915400" cy="3854970"/>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2589213" y="5367338"/>
            <a:ext cx="8915400"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3/2/2019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9" name="Freeform 11"/>
          <p:cNvSpPr/>
          <p:nvPr/>
        </p:nvSpPr>
        <p:spPr bwMode="auto">
          <a:xfrm flipV="1">
            <a:off x="-4189" y="491172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7" name="Slide Number Placeholder 6"/>
          <p:cNvSpPr>
            <a:spLocks noGrp="1"/>
          </p:cNvSpPr>
          <p:nvPr>
            <p:ph type="sldNum" sz="quarter" idx="12"/>
          </p:nvPr>
        </p:nvSpPr>
        <p:spPr>
          <a:xfrm>
            <a:off x="531812" y="4983087"/>
            <a:ext cx="7797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23" name="Group 22"/>
          <p:cNvGrpSpPr/>
          <p:nvPr/>
        </p:nvGrpSpPr>
        <p:grpSpPr>
          <a:xfrm>
            <a:off x="1" y="228600"/>
            <a:ext cx="2851516" cy="6638628"/>
            <a:chOff x="2487613" y="285750"/>
            <a:chExt cx="2428875" cy="5654676"/>
          </a:xfrm>
        </p:grpSpPr>
        <p:sp>
          <p:nvSpPr>
            <p:cNvPr id="24" name="Freeform 11"/>
            <p:cNvSpPr/>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25" name="Freeform 12"/>
            <p:cNvSpPr/>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26" name="Freeform 13"/>
            <p:cNvSpPr/>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p:cNvSpPr/>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28" name="Freeform 15"/>
            <p:cNvSpPr/>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29" name="Freeform 16"/>
            <p:cNvSpPr/>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30" name="Freeform 17"/>
            <p:cNvSpPr/>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31" name="Freeform 18"/>
            <p:cNvSpPr/>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32" name="Freeform 19"/>
            <p:cNvSpPr/>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33" name="Freeform 20"/>
            <p:cNvSpPr/>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34" name="Freeform 21"/>
            <p:cNvSpPr/>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35" name="Freeform 22"/>
            <p:cNvSpPr/>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10" name="Group 9"/>
          <p:cNvGrpSpPr/>
          <p:nvPr/>
        </p:nvGrpSpPr>
        <p:grpSpPr>
          <a:xfrm>
            <a:off x="27221" y="-786"/>
            <a:ext cx="2356674" cy="6854039"/>
            <a:chOff x="6627813" y="194833"/>
            <a:chExt cx="1952625" cy="5678918"/>
          </a:xfrm>
        </p:grpSpPr>
        <p:sp>
          <p:nvSpPr>
            <p:cNvPr id="11" name="Freeform 27"/>
            <p:cNvSpPr/>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2" name="Freeform 28"/>
            <p:cNvSpPr/>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3" name="Freeform 29"/>
            <p:cNvSpPr/>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4" name="Freeform 30"/>
            <p:cNvSpPr/>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5" name="Freeform 31"/>
            <p:cNvSpPr/>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6" name="Freeform 32"/>
            <p:cNvSpPr/>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7" name="Freeform 33"/>
            <p:cNvSpPr/>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8" name="Freeform 34"/>
            <p:cNvSpPr/>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9" name="Freeform 35"/>
            <p:cNvSpPr/>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20" name="Freeform 36"/>
            <p:cNvSpPr/>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21" name="Freeform 37"/>
            <p:cNvSpPr/>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22" name="Freeform 38"/>
            <p:cNvSpPr/>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 name="Rectangle 6"/>
          <p:cNvSpPr/>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2592924" y="624110"/>
            <a:ext cx="8911687" cy="128089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2589212" y="2133600"/>
            <a:ext cx="8915400" cy="38862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361612" y="6130437"/>
            <a:ext cx="1146283" cy="370396"/>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3/2/2019</a:t>
            </a:fld>
            <a:endParaRPr lang="en-US" dirty="0"/>
          </a:p>
        </p:txBody>
      </p:sp>
      <p:sp>
        <p:nvSpPr>
          <p:cNvPr id="5" name="Footer Placeholder 4"/>
          <p:cNvSpPr>
            <a:spLocks noGrp="1"/>
          </p:cNvSpPr>
          <p:nvPr>
            <p:ph type="ftr" sz="quarter" idx="3"/>
          </p:nvPr>
        </p:nvSpPr>
        <p:spPr>
          <a:xfrm>
            <a:off x="2589212" y="6135808"/>
            <a:ext cx="7619999"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bwMode="gray">
          <a:xfrm>
            <a:off x="531812" y="787782"/>
            <a:ext cx="779767" cy="365125"/>
          </a:xfrm>
          <a:prstGeom prst="rect">
            <a:avLst/>
          </a:prstGeom>
        </p:spPr>
        <p:txBody>
          <a:bodyPr vert="horz" lIns="91440" tIns="45720" rIns="91440" bIns="45720" rtlCol="0" anchor="ctr"/>
          <a:lstStyle>
            <a:lvl1pPr algn="r">
              <a:defRPr sz="2000">
                <a:solidFill>
                  <a:srgbClr val="FEFFFF"/>
                </a:solidFill>
              </a:defRPr>
            </a:lvl1pPr>
          </a:lstStyle>
          <a:p>
            <a:fld id="{D57F1E4F-1CFF-5643-939E-217C01CDF565}"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2" r:id="rId12"/>
    <p:sldLayoutId id="2147483663" r:id="rId13"/>
    <p:sldLayoutId id="2147483664" r:id="rId14"/>
    <p:sldLayoutId id="2147483658" r:id="rId15"/>
    <p:sldLayoutId id="2147483659" r:id="rId16"/>
  </p:sldLayoutIdLst>
  <p:txStyles>
    <p:titleStyle>
      <a:lvl1pPr algn="l" defTabSz="457200" rtl="0" eaLnBrk="1" latinLnBrk="0" hangingPunct="1">
        <a:spcBef>
          <a:spcPct val="0"/>
        </a:spcBef>
        <a:buNone/>
        <a:defRPr sz="3600" kern="1200">
          <a:solidFill>
            <a:schemeClr val="tx1">
              <a:lumMod val="85000"/>
              <a:lumOff val="15000"/>
            </a:schemeClr>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gif"/><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gi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gif"/><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gif"/><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gif"/><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gif"/><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ECBE0-AD2F-4A7F-882D-6875CBAFA2E8}"/>
              </a:ext>
            </a:extLst>
          </p:cNvPr>
          <p:cNvSpPr>
            <a:spLocks noGrp="1"/>
          </p:cNvSpPr>
          <p:nvPr>
            <p:ph type="ctrTitle"/>
          </p:nvPr>
        </p:nvSpPr>
        <p:spPr>
          <a:xfrm>
            <a:off x="2589213" y="1736036"/>
            <a:ext cx="8915399" cy="3041346"/>
          </a:xfrm>
        </p:spPr>
        <p:txBody>
          <a:bodyPr>
            <a:normAutofit/>
          </a:bodyPr>
          <a:lstStyle/>
          <a:p>
            <a:r>
              <a:rPr lang="en-US" sz="5300" b="1" dirty="0">
                <a:latin typeface="Arial" panose="020B0604020202020204" pitchFamily="34" charset="0"/>
                <a:cs typeface="Arial" panose="020B0604020202020204" pitchFamily="34" charset="0"/>
              </a:rPr>
              <a:t>Measuring NFL success by NFL Combine results</a:t>
            </a:r>
            <a:br>
              <a:rPr lang="en-US" dirty="0"/>
            </a:br>
            <a:endParaRPr lang="en-US" dirty="0"/>
          </a:p>
        </p:txBody>
      </p:sp>
      <p:sp>
        <p:nvSpPr>
          <p:cNvPr id="3" name="Subtitle 2">
            <a:extLst>
              <a:ext uri="{FF2B5EF4-FFF2-40B4-BE49-F238E27FC236}">
                <a16:creationId xmlns:a16="http://schemas.microsoft.com/office/drawing/2014/main" id="{8EC37C65-D1C5-45CE-ADE0-3C45A4B154FD}"/>
              </a:ext>
            </a:extLst>
          </p:cNvPr>
          <p:cNvSpPr>
            <a:spLocks noGrp="1"/>
          </p:cNvSpPr>
          <p:nvPr>
            <p:ph type="subTitle" idx="1"/>
          </p:nvPr>
        </p:nvSpPr>
        <p:spPr/>
        <p:txBody>
          <a:bodyPr>
            <a:normAutofit lnSpcReduction="10000"/>
          </a:bodyPr>
          <a:lstStyle/>
          <a:p>
            <a:pPr algn="r"/>
            <a:r>
              <a:rPr lang="en-US" dirty="0"/>
              <a:t>	By: Joe Cheng</a:t>
            </a:r>
          </a:p>
          <a:p>
            <a:pPr algn="r"/>
            <a:r>
              <a:rPr lang="en-US" dirty="0"/>
              <a:t>Giovanni </a:t>
            </a:r>
            <a:r>
              <a:rPr lang="en-US" dirty="0" err="1"/>
              <a:t>Rigters</a:t>
            </a:r>
            <a:endParaRPr lang="en-US" dirty="0"/>
          </a:p>
          <a:p>
            <a:pPr algn="r"/>
            <a:r>
              <a:rPr lang="en-US" dirty="0"/>
              <a:t>Lucy Hohler</a:t>
            </a:r>
          </a:p>
        </p:txBody>
      </p:sp>
      <p:pic>
        <p:nvPicPr>
          <p:cNvPr id="5" name="Picture 4">
            <a:extLst>
              <a:ext uri="{FF2B5EF4-FFF2-40B4-BE49-F238E27FC236}">
                <a16:creationId xmlns:a16="http://schemas.microsoft.com/office/drawing/2014/main" id="{B5B20348-07B1-4282-B2A8-17AA403A6B58}"/>
              </a:ext>
            </a:extLst>
          </p:cNvPr>
          <p:cNvPicPr>
            <a:picLocks noChangeAspect="1"/>
          </p:cNvPicPr>
          <p:nvPr/>
        </p:nvPicPr>
        <p:blipFill>
          <a:blip r:embed="rId2"/>
          <a:stretch>
            <a:fillRect/>
          </a:stretch>
        </p:blipFill>
        <p:spPr>
          <a:xfrm>
            <a:off x="9602787" y="0"/>
            <a:ext cx="2336409" cy="2487740"/>
          </a:xfrm>
          <a:prstGeom prst="rect">
            <a:avLst/>
          </a:prstGeom>
        </p:spPr>
      </p:pic>
    </p:spTree>
    <p:extLst>
      <p:ext uri="{BB962C8B-B14F-4D97-AF65-F5344CB8AC3E}">
        <p14:creationId xmlns:p14="http://schemas.microsoft.com/office/powerpoint/2010/main" val="343524346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85F490-544B-442D-B8E8-176BDCF10A37}"/>
              </a:ext>
            </a:extLst>
          </p:cNvPr>
          <p:cNvSpPr>
            <a:spLocks noGrp="1"/>
          </p:cNvSpPr>
          <p:nvPr>
            <p:ph type="title"/>
          </p:nvPr>
        </p:nvSpPr>
        <p:spPr/>
        <p:txBody>
          <a:bodyPr/>
          <a:lstStyle/>
          <a:p>
            <a:r>
              <a:rPr lang="en-US" dirty="0"/>
              <a:t>Our analytical approach</a:t>
            </a:r>
          </a:p>
        </p:txBody>
      </p:sp>
      <p:sp>
        <p:nvSpPr>
          <p:cNvPr id="3" name="TextBox 2">
            <a:extLst>
              <a:ext uri="{FF2B5EF4-FFF2-40B4-BE49-F238E27FC236}">
                <a16:creationId xmlns:a16="http://schemas.microsoft.com/office/drawing/2014/main" id="{56E66B15-53AF-4569-8EC9-F7B1FC68E6D8}"/>
              </a:ext>
            </a:extLst>
          </p:cNvPr>
          <p:cNvSpPr txBox="1"/>
          <p:nvPr/>
        </p:nvSpPr>
        <p:spPr>
          <a:xfrm>
            <a:off x="2054087" y="1745974"/>
            <a:ext cx="4678017" cy="4247317"/>
          </a:xfrm>
          <a:prstGeom prst="rect">
            <a:avLst/>
          </a:prstGeom>
          <a:noFill/>
        </p:spPr>
        <p:txBody>
          <a:bodyPr wrap="square" rtlCol="0">
            <a:spAutoFit/>
          </a:bodyPr>
          <a:lstStyle/>
          <a:p>
            <a:pPr marL="285750" indent="-285750">
              <a:buFont typeface="Arial" panose="020B0604020202020204" pitchFamily="34" charset="0"/>
              <a:buChar char="•"/>
            </a:pPr>
            <a:r>
              <a:rPr lang="en-US" dirty="0"/>
              <a:t>We looked at positional matchups for each analytical graph</a:t>
            </a:r>
          </a:p>
          <a:p>
            <a:pPr marL="285750" indent="-285750">
              <a:buFont typeface="Arial" panose="020B0604020202020204" pitchFamily="34" charset="0"/>
              <a:buChar char="•"/>
            </a:pPr>
            <a:r>
              <a:rPr lang="en-US" dirty="0"/>
              <a:t>For the analytical process; we used scatter plots to find the most prominent drills</a:t>
            </a:r>
          </a:p>
          <a:p>
            <a:pPr marL="742950" lvl="1" indent="-285750">
              <a:buFont typeface="Arial" panose="020B0604020202020204" pitchFamily="34" charset="0"/>
              <a:buChar char="•"/>
            </a:pPr>
            <a:r>
              <a:rPr lang="en-US" dirty="0"/>
              <a:t>Why?</a:t>
            </a:r>
          </a:p>
          <a:p>
            <a:pPr marL="1200150" lvl="2" indent="-285750">
              <a:buFont typeface="Arial" panose="020B0604020202020204" pitchFamily="34" charset="0"/>
              <a:buChar char="•"/>
            </a:pPr>
            <a:r>
              <a:rPr lang="en-US" dirty="0"/>
              <a:t>1 combine drill result does not tell the whole story of athletic ability</a:t>
            </a:r>
          </a:p>
          <a:p>
            <a:pPr marL="1200150" lvl="2" indent="-285750">
              <a:buFont typeface="Arial" panose="020B0604020202020204" pitchFamily="34" charset="0"/>
              <a:buChar char="•"/>
            </a:pPr>
            <a:r>
              <a:rPr lang="en-US" dirty="0"/>
              <a:t>We tried to use a 2 drill basis and find which 2 drills reflected most on the athletic ability needed to succeed at each position </a:t>
            </a:r>
          </a:p>
          <a:p>
            <a:endParaRPr lang="en-US" dirty="0"/>
          </a:p>
        </p:txBody>
      </p:sp>
      <p:pic>
        <p:nvPicPr>
          <p:cNvPr id="5" name="Picture 4">
            <a:extLst>
              <a:ext uri="{FF2B5EF4-FFF2-40B4-BE49-F238E27FC236}">
                <a16:creationId xmlns:a16="http://schemas.microsoft.com/office/drawing/2014/main" id="{631FFC3E-5268-4A6D-9864-294C0831235B}"/>
              </a:ext>
            </a:extLst>
          </p:cNvPr>
          <p:cNvPicPr>
            <a:picLocks noChangeAspect="1"/>
          </p:cNvPicPr>
          <p:nvPr/>
        </p:nvPicPr>
        <p:blipFill>
          <a:blip r:embed="rId2"/>
          <a:stretch>
            <a:fillRect/>
          </a:stretch>
        </p:blipFill>
        <p:spPr>
          <a:xfrm>
            <a:off x="6732104" y="1457739"/>
            <a:ext cx="5243360" cy="4121427"/>
          </a:xfrm>
          <a:prstGeom prst="rect">
            <a:avLst/>
          </a:prstGeom>
        </p:spPr>
      </p:pic>
    </p:spTree>
    <p:extLst>
      <p:ext uri="{BB962C8B-B14F-4D97-AF65-F5344CB8AC3E}">
        <p14:creationId xmlns:p14="http://schemas.microsoft.com/office/powerpoint/2010/main" val="3198898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8"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0"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2"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4"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5BEA8EF5-B184-4973-A838-4A4DCF1638D9}"/>
              </a:ext>
            </a:extLst>
          </p:cNvPr>
          <p:cNvSpPr>
            <a:spLocks noGrp="1"/>
          </p:cNvSpPr>
          <p:nvPr>
            <p:ph type="title"/>
          </p:nvPr>
        </p:nvSpPr>
        <p:spPr>
          <a:xfrm>
            <a:off x="2589213" y="4529540"/>
            <a:ext cx="8915399" cy="1162423"/>
          </a:xfrm>
        </p:spPr>
        <p:txBody>
          <a:bodyPr vert="horz" lIns="91440" tIns="45720" rIns="91440" bIns="45720" rtlCol="0" anchor="b">
            <a:normAutofit/>
          </a:bodyPr>
          <a:lstStyle/>
          <a:p>
            <a:r>
              <a:rPr lang="en-US" sz="5400"/>
              <a:t>General Athleticism</a:t>
            </a:r>
          </a:p>
        </p:txBody>
      </p:sp>
      <p:grpSp>
        <p:nvGrpSpPr>
          <p:cNvPr id="57" name="Group 56">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0"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4"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6"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8"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 name="Rectangle 70">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040A1122-2E67-4819-B6A4-7DFE8A2DECA3}"/>
              </a:ext>
            </a:extLst>
          </p:cNvPr>
          <p:cNvPicPr>
            <a:picLocks noChangeAspect="1"/>
          </p:cNvPicPr>
          <p:nvPr/>
        </p:nvPicPr>
        <p:blipFill>
          <a:blip r:embed="rId2"/>
          <a:stretch>
            <a:fillRect/>
          </a:stretch>
        </p:blipFill>
        <p:spPr>
          <a:xfrm>
            <a:off x="2589212" y="344557"/>
            <a:ext cx="7455936" cy="4171011"/>
          </a:xfrm>
          <a:prstGeom prst="rect">
            <a:avLst/>
          </a:prstGeom>
        </p:spPr>
      </p:pic>
      <p:sp>
        <p:nvSpPr>
          <p:cNvPr id="73"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10822100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ED541-A4B2-4121-BED2-87EC1F204D5C}"/>
              </a:ext>
            </a:extLst>
          </p:cNvPr>
          <p:cNvSpPr>
            <a:spLocks noGrp="1"/>
          </p:cNvSpPr>
          <p:nvPr>
            <p:ph type="title"/>
          </p:nvPr>
        </p:nvSpPr>
        <p:spPr/>
        <p:txBody>
          <a:bodyPr/>
          <a:lstStyle/>
          <a:p>
            <a:r>
              <a:rPr lang="en-US" dirty="0"/>
              <a:t>Conclusion</a:t>
            </a:r>
          </a:p>
        </p:txBody>
      </p:sp>
      <p:sp>
        <p:nvSpPr>
          <p:cNvPr id="6" name="TextBox 5">
            <a:extLst>
              <a:ext uri="{FF2B5EF4-FFF2-40B4-BE49-F238E27FC236}">
                <a16:creationId xmlns:a16="http://schemas.microsoft.com/office/drawing/2014/main" id="{BABF94BC-0847-4ADE-8503-C1BE179E4597}"/>
              </a:ext>
            </a:extLst>
          </p:cNvPr>
          <p:cNvSpPr txBox="1"/>
          <p:nvPr/>
        </p:nvSpPr>
        <p:spPr>
          <a:xfrm>
            <a:off x="2822713" y="2001078"/>
            <a:ext cx="8083826" cy="2031325"/>
          </a:xfrm>
          <a:prstGeom prst="rect">
            <a:avLst/>
          </a:prstGeom>
          <a:noFill/>
        </p:spPr>
        <p:txBody>
          <a:bodyPr wrap="square" rtlCol="0">
            <a:spAutoFit/>
          </a:bodyPr>
          <a:lstStyle/>
          <a:p>
            <a:pPr marL="285750" indent="-285750">
              <a:buFont typeface="Arial" panose="020B0604020202020204" pitchFamily="34" charset="0"/>
              <a:buChar char="•"/>
            </a:pPr>
            <a:r>
              <a:rPr lang="en-US" dirty="0"/>
              <a:t>Broad Jump and 40 YD dash were found to be the most accurate measurement of the minimum athletic ability for ALL positions to ‘succeed’ in the NFL.</a:t>
            </a:r>
          </a:p>
          <a:p>
            <a:pPr marL="285750" indent="-285750">
              <a:buFont typeface="Arial" panose="020B0604020202020204" pitchFamily="34" charset="0"/>
              <a:buChar char="•"/>
            </a:pPr>
            <a:r>
              <a:rPr lang="en-US" dirty="0"/>
              <a:t>We see the most success is at the 120 to 130 broad jump range distance paired with a minimum of a 4.6 second 40 YD dash gave us the best portrayal of the minimum athletic ability to succeed in the NFL.</a:t>
            </a:r>
          </a:p>
        </p:txBody>
      </p:sp>
    </p:spTree>
    <p:extLst>
      <p:ext uri="{BB962C8B-B14F-4D97-AF65-F5344CB8AC3E}">
        <p14:creationId xmlns:p14="http://schemas.microsoft.com/office/powerpoint/2010/main" val="14067677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1"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2"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3"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7"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1"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3"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5"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7"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61"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5"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7"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9"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8" name="Group 27">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80"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81"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2"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3"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4"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5"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6"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7"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8"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9"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90"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91"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42" name="Rectangle 41">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4"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6" name="Rectangle 45">
            <a:extLst>
              <a:ext uri="{FF2B5EF4-FFF2-40B4-BE49-F238E27FC236}">
                <a16:creationId xmlns:a16="http://schemas.microsoft.com/office/drawing/2014/main" id="{04FFCB0A-A21A-4D0F-AE1C-6EC8ED79A8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8" name="Group 47">
            <a:extLst>
              <a:ext uri="{FF2B5EF4-FFF2-40B4-BE49-F238E27FC236}">
                <a16:creationId xmlns:a16="http://schemas.microsoft.com/office/drawing/2014/main" id="{481DDC0B-F2D9-4A55-A60C-E0532B46C90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2" name="Freeform 11">
              <a:extLst>
                <a:ext uri="{FF2B5EF4-FFF2-40B4-BE49-F238E27FC236}">
                  <a16:creationId xmlns:a16="http://schemas.microsoft.com/office/drawing/2014/main" id="{60C4C88B-2AA4-43CA-9F8F-3FB2B5D7DC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3" name="Freeform 12">
              <a:extLst>
                <a:ext uri="{FF2B5EF4-FFF2-40B4-BE49-F238E27FC236}">
                  <a16:creationId xmlns:a16="http://schemas.microsoft.com/office/drawing/2014/main" id="{1E062DFF-2E6B-420E-AEFE-FB8082B29B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4" name="Freeform 13">
              <a:extLst>
                <a:ext uri="{FF2B5EF4-FFF2-40B4-BE49-F238E27FC236}">
                  <a16:creationId xmlns:a16="http://schemas.microsoft.com/office/drawing/2014/main" id="{37DD0A2B-B295-4280-B8DA-0DC58312CA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5" name="Freeform 14">
              <a:extLst>
                <a:ext uri="{FF2B5EF4-FFF2-40B4-BE49-F238E27FC236}">
                  <a16:creationId xmlns:a16="http://schemas.microsoft.com/office/drawing/2014/main" id="{83B6198C-5321-4CBD-A21D-B413234BF8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6" name="Freeform 15">
              <a:extLst>
                <a:ext uri="{FF2B5EF4-FFF2-40B4-BE49-F238E27FC236}">
                  <a16:creationId xmlns:a16="http://schemas.microsoft.com/office/drawing/2014/main" id="{CA21CB5E-7E99-4448-8DD0-FA87EAC3C0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7" name="Freeform 16">
              <a:extLst>
                <a:ext uri="{FF2B5EF4-FFF2-40B4-BE49-F238E27FC236}">
                  <a16:creationId xmlns:a16="http://schemas.microsoft.com/office/drawing/2014/main" id="{5675BC7F-097E-4C82-8B98-05F11E34FFB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8" name="Freeform 17">
              <a:extLst>
                <a:ext uri="{FF2B5EF4-FFF2-40B4-BE49-F238E27FC236}">
                  <a16:creationId xmlns:a16="http://schemas.microsoft.com/office/drawing/2014/main" id="{CF36D428-039F-4D57-83E9-C9E49A8EEFC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9" name="Freeform 18">
              <a:extLst>
                <a:ext uri="{FF2B5EF4-FFF2-40B4-BE49-F238E27FC236}">
                  <a16:creationId xmlns:a16="http://schemas.microsoft.com/office/drawing/2014/main" id="{9C846992-7277-412B-8F89-BF12BBBBE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00" name="Freeform 19">
              <a:extLst>
                <a:ext uri="{FF2B5EF4-FFF2-40B4-BE49-F238E27FC236}">
                  <a16:creationId xmlns:a16="http://schemas.microsoft.com/office/drawing/2014/main" id="{2FFB1517-7128-4059-90D1-7FE4A5155D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01" name="Freeform 20">
              <a:extLst>
                <a:ext uri="{FF2B5EF4-FFF2-40B4-BE49-F238E27FC236}">
                  <a16:creationId xmlns:a16="http://schemas.microsoft.com/office/drawing/2014/main" id="{C0835D29-A969-4B36-823D-204135853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2" name="Freeform 21">
              <a:extLst>
                <a:ext uri="{FF2B5EF4-FFF2-40B4-BE49-F238E27FC236}">
                  <a16:creationId xmlns:a16="http://schemas.microsoft.com/office/drawing/2014/main" id="{E513FF63-116C-4620-AA46-03788BE5F1C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3" name="Freeform 22">
              <a:extLst>
                <a:ext uri="{FF2B5EF4-FFF2-40B4-BE49-F238E27FC236}">
                  <a16:creationId xmlns:a16="http://schemas.microsoft.com/office/drawing/2014/main" id="{EF361EF8-880C-41F9-8051-9F05A8C201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1D95E4DB-209F-409E-93C0-1D12611B29BA}"/>
              </a:ext>
            </a:extLst>
          </p:cNvPr>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4200" dirty="0"/>
              <a:t>Defensive Line and Offensive Line</a:t>
            </a:r>
          </a:p>
        </p:txBody>
      </p:sp>
      <p:grpSp>
        <p:nvGrpSpPr>
          <p:cNvPr id="62" name="Group 61">
            <a:extLst>
              <a:ext uri="{FF2B5EF4-FFF2-40B4-BE49-F238E27FC236}">
                <a16:creationId xmlns:a16="http://schemas.microsoft.com/office/drawing/2014/main" id="{FBF9A995-2C32-4FB7-B5F3-E417B7DE06E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4" name="Freeform 27">
              <a:extLst>
                <a:ext uri="{FF2B5EF4-FFF2-40B4-BE49-F238E27FC236}">
                  <a16:creationId xmlns:a16="http://schemas.microsoft.com/office/drawing/2014/main" id="{0F4ECCFB-A0C2-4B4D-B6E2-77341F6FE1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5" name="Freeform 28">
              <a:extLst>
                <a:ext uri="{FF2B5EF4-FFF2-40B4-BE49-F238E27FC236}">
                  <a16:creationId xmlns:a16="http://schemas.microsoft.com/office/drawing/2014/main" id="{5476CBB8-CCD6-4739-8729-8927DC09D2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6" name="Freeform 29">
              <a:extLst>
                <a:ext uri="{FF2B5EF4-FFF2-40B4-BE49-F238E27FC236}">
                  <a16:creationId xmlns:a16="http://schemas.microsoft.com/office/drawing/2014/main" id="{695B716E-8BF4-4DD9-96A5-4238FDC07E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7" name="Freeform 30">
              <a:extLst>
                <a:ext uri="{FF2B5EF4-FFF2-40B4-BE49-F238E27FC236}">
                  <a16:creationId xmlns:a16="http://schemas.microsoft.com/office/drawing/2014/main" id="{6A3F7DBC-E3BC-4902-BE4C-6F3542E33D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8" name="Freeform 31">
              <a:extLst>
                <a:ext uri="{FF2B5EF4-FFF2-40B4-BE49-F238E27FC236}">
                  <a16:creationId xmlns:a16="http://schemas.microsoft.com/office/drawing/2014/main" id="{70379707-5601-41BA-8F25-82825A8E3C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9" name="Freeform 32">
              <a:extLst>
                <a:ext uri="{FF2B5EF4-FFF2-40B4-BE49-F238E27FC236}">
                  <a16:creationId xmlns:a16="http://schemas.microsoft.com/office/drawing/2014/main" id="{1C7E7640-A719-4104-8E66-10B2FB8487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10" name="Freeform 33">
              <a:extLst>
                <a:ext uri="{FF2B5EF4-FFF2-40B4-BE49-F238E27FC236}">
                  <a16:creationId xmlns:a16="http://schemas.microsoft.com/office/drawing/2014/main" id="{9A4C4222-3F93-463D-9B22-69ECBF8E05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11" name="Freeform 34">
              <a:extLst>
                <a:ext uri="{FF2B5EF4-FFF2-40B4-BE49-F238E27FC236}">
                  <a16:creationId xmlns:a16="http://schemas.microsoft.com/office/drawing/2014/main" id="{B263D752-00B8-466F-A4DD-D4F58CAE12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2" name="Freeform 35">
              <a:extLst>
                <a:ext uri="{FF2B5EF4-FFF2-40B4-BE49-F238E27FC236}">
                  <a16:creationId xmlns:a16="http://schemas.microsoft.com/office/drawing/2014/main" id="{45470F50-BCB7-4793-B6EE-C07E577946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3" name="Freeform 36">
              <a:extLst>
                <a:ext uri="{FF2B5EF4-FFF2-40B4-BE49-F238E27FC236}">
                  <a16:creationId xmlns:a16="http://schemas.microsoft.com/office/drawing/2014/main" id="{3FE3B154-4827-4A59-B611-C15FE09303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4" name="Freeform 37">
              <a:extLst>
                <a:ext uri="{FF2B5EF4-FFF2-40B4-BE49-F238E27FC236}">
                  <a16:creationId xmlns:a16="http://schemas.microsoft.com/office/drawing/2014/main" id="{4856C74D-7893-4686-8C69-93ADFAD947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5" name="Freeform 38">
              <a:extLst>
                <a:ext uri="{FF2B5EF4-FFF2-40B4-BE49-F238E27FC236}">
                  <a16:creationId xmlns:a16="http://schemas.microsoft.com/office/drawing/2014/main" id="{D9855B44-5A4E-48D3-B20E-74C69EF511B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6" name="Rectangle 75">
            <a:extLst>
              <a:ext uri="{FF2B5EF4-FFF2-40B4-BE49-F238E27FC236}">
                <a16:creationId xmlns:a16="http://schemas.microsoft.com/office/drawing/2014/main" id="{4DF306C4-90F2-4BFE-B2AD-FAFB31C465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14E6A649-18CB-49B4-9951-225EFC860C12}"/>
              </a:ext>
            </a:extLst>
          </p:cNvPr>
          <p:cNvPicPr>
            <a:picLocks noChangeAspect="1"/>
          </p:cNvPicPr>
          <p:nvPr/>
        </p:nvPicPr>
        <p:blipFill>
          <a:blip r:embed="rId2"/>
          <a:stretch>
            <a:fillRect/>
          </a:stretch>
        </p:blipFill>
        <p:spPr>
          <a:xfrm>
            <a:off x="2589212" y="791639"/>
            <a:ext cx="4399491" cy="3299617"/>
          </a:xfrm>
          <a:prstGeom prst="rect">
            <a:avLst/>
          </a:prstGeom>
        </p:spPr>
      </p:pic>
      <p:pic>
        <p:nvPicPr>
          <p:cNvPr id="9" name="Picture 8">
            <a:extLst>
              <a:ext uri="{FF2B5EF4-FFF2-40B4-BE49-F238E27FC236}">
                <a16:creationId xmlns:a16="http://schemas.microsoft.com/office/drawing/2014/main" id="{0C23F99A-B9FE-4FC3-A617-FB94BC64EB0B}"/>
              </a:ext>
            </a:extLst>
          </p:cNvPr>
          <p:cNvPicPr>
            <a:picLocks noChangeAspect="1"/>
          </p:cNvPicPr>
          <p:nvPr/>
        </p:nvPicPr>
        <p:blipFill>
          <a:blip r:embed="rId3"/>
          <a:stretch>
            <a:fillRect/>
          </a:stretch>
        </p:blipFill>
        <p:spPr>
          <a:xfrm>
            <a:off x="6988704" y="791639"/>
            <a:ext cx="4563216" cy="3299617"/>
          </a:xfrm>
          <a:prstGeom prst="rect">
            <a:avLst/>
          </a:prstGeom>
        </p:spPr>
      </p:pic>
      <p:sp>
        <p:nvSpPr>
          <p:cNvPr id="78" name="Freeform 33">
            <a:extLst>
              <a:ext uri="{FF2B5EF4-FFF2-40B4-BE49-F238E27FC236}">
                <a16:creationId xmlns:a16="http://schemas.microsoft.com/office/drawing/2014/main" id="{AA07F762-5743-4CB0-9102-37CFC56F2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375703674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DB367-D4C2-4BBF-A8D8-18FE724CD359}"/>
              </a:ext>
            </a:extLst>
          </p:cNvPr>
          <p:cNvSpPr>
            <a:spLocks noGrp="1"/>
          </p:cNvSpPr>
          <p:nvPr>
            <p:ph type="title"/>
          </p:nvPr>
        </p:nvSpPr>
        <p:spPr/>
        <p:txBody>
          <a:bodyPr/>
          <a:lstStyle/>
          <a:p>
            <a:r>
              <a:rPr lang="en-US" dirty="0"/>
              <a:t>Conclusion</a:t>
            </a:r>
          </a:p>
        </p:txBody>
      </p:sp>
      <p:sp>
        <p:nvSpPr>
          <p:cNvPr id="4" name="TextBox 3">
            <a:extLst>
              <a:ext uri="{FF2B5EF4-FFF2-40B4-BE49-F238E27FC236}">
                <a16:creationId xmlns:a16="http://schemas.microsoft.com/office/drawing/2014/main" id="{70FD8CD6-59A8-405D-A1E3-BF7962C336F4}"/>
              </a:ext>
            </a:extLst>
          </p:cNvPr>
          <p:cNvSpPr txBox="1"/>
          <p:nvPr/>
        </p:nvSpPr>
        <p:spPr>
          <a:xfrm>
            <a:off x="2813538" y="1905000"/>
            <a:ext cx="7427742" cy="2308324"/>
          </a:xfrm>
          <a:prstGeom prst="rect">
            <a:avLst/>
          </a:prstGeom>
          <a:noFill/>
        </p:spPr>
        <p:txBody>
          <a:bodyPr wrap="square" rtlCol="0">
            <a:spAutoFit/>
          </a:bodyPr>
          <a:lstStyle/>
          <a:p>
            <a:pPr marL="285750" indent="-285750">
              <a:buFont typeface="Arial" panose="020B0604020202020204" pitchFamily="34" charset="0"/>
              <a:buChar char="•"/>
            </a:pPr>
            <a:r>
              <a:rPr lang="en-US" dirty="0"/>
              <a:t>Defensive line prospects weight does not matter as significant as for offensive line prospects. </a:t>
            </a:r>
          </a:p>
          <a:p>
            <a:pPr marL="285750" indent="-285750">
              <a:buFont typeface="Arial" panose="020B0604020202020204" pitchFamily="34" charset="0"/>
              <a:buChar char="•"/>
            </a:pPr>
            <a:r>
              <a:rPr lang="en-US" dirty="0"/>
              <a:t>Defensive line prospects weight can be overcome by a faster 40 YD time, vice versa a slow 40 YD time can be overcome by pure weight</a:t>
            </a:r>
          </a:p>
          <a:p>
            <a:pPr marL="285750" indent="-285750">
              <a:buFont typeface="Arial" panose="020B0604020202020204" pitchFamily="34" charset="0"/>
              <a:buChar char="•"/>
            </a:pPr>
            <a:r>
              <a:rPr lang="en-US" dirty="0"/>
              <a:t>Bench reps are a good parameter of success for offensive line prospects; the 25 to 30 range seemed to be where the most success was coupled with a weight range of 300+ minimum</a:t>
            </a:r>
          </a:p>
        </p:txBody>
      </p:sp>
    </p:spTree>
    <p:extLst>
      <p:ext uri="{BB962C8B-B14F-4D97-AF65-F5344CB8AC3E}">
        <p14:creationId xmlns:p14="http://schemas.microsoft.com/office/powerpoint/2010/main" val="33219350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EB9B5B69-A297-4D2F-8B89-529DA8A273B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8" name="Freeform 11">
              <a:extLst>
                <a:ext uri="{FF2B5EF4-FFF2-40B4-BE49-F238E27FC236}">
                  <a16:creationId xmlns:a16="http://schemas.microsoft.com/office/drawing/2014/main" id="{3E39D215-BF38-4094-82D7-61DED11452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 name="Freeform 12">
              <a:extLst>
                <a:ext uri="{FF2B5EF4-FFF2-40B4-BE49-F238E27FC236}">
                  <a16:creationId xmlns:a16="http://schemas.microsoft.com/office/drawing/2014/main" id="{7412700A-91C4-4126-8F17-3B9449DBB3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0" name="Freeform 13">
              <a:extLst>
                <a:ext uri="{FF2B5EF4-FFF2-40B4-BE49-F238E27FC236}">
                  <a16:creationId xmlns:a16="http://schemas.microsoft.com/office/drawing/2014/main" id="{DF985802-25A8-4B99-89F0-2A42EC325F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24" name="Freeform 14">
              <a:extLst>
                <a:ext uri="{FF2B5EF4-FFF2-40B4-BE49-F238E27FC236}">
                  <a16:creationId xmlns:a16="http://schemas.microsoft.com/office/drawing/2014/main" id="{F54C35AF-DB92-4205-A779-2A385B7143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38" name="Freeform 15">
              <a:extLst>
                <a:ext uri="{FF2B5EF4-FFF2-40B4-BE49-F238E27FC236}">
                  <a16:creationId xmlns:a16="http://schemas.microsoft.com/office/drawing/2014/main" id="{9F845211-1F53-4E0A-891E-B78A206F07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0" name="Freeform 16">
              <a:extLst>
                <a:ext uri="{FF2B5EF4-FFF2-40B4-BE49-F238E27FC236}">
                  <a16:creationId xmlns:a16="http://schemas.microsoft.com/office/drawing/2014/main" id="{9149C7DD-9998-4805-BFC8-CEF5F5DF31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42" name="Freeform 17">
              <a:extLst>
                <a:ext uri="{FF2B5EF4-FFF2-40B4-BE49-F238E27FC236}">
                  <a16:creationId xmlns:a16="http://schemas.microsoft.com/office/drawing/2014/main" id="{47C8036D-3ECA-43DA-BAF5-3C65CF4112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44" name="Freeform 18">
              <a:extLst>
                <a:ext uri="{FF2B5EF4-FFF2-40B4-BE49-F238E27FC236}">
                  <a16:creationId xmlns:a16="http://schemas.microsoft.com/office/drawing/2014/main" id="{29C15912-CDE8-4DF3-9324-273FB4C86DC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8" name="Freeform 19">
              <a:extLst>
                <a:ext uri="{FF2B5EF4-FFF2-40B4-BE49-F238E27FC236}">
                  <a16:creationId xmlns:a16="http://schemas.microsoft.com/office/drawing/2014/main" id="{37C68D51-B7DA-4572-AB7E-708540B3C6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2" name="Freeform 20">
              <a:extLst>
                <a:ext uri="{FF2B5EF4-FFF2-40B4-BE49-F238E27FC236}">
                  <a16:creationId xmlns:a16="http://schemas.microsoft.com/office/drawing/2014/main" id="{1AF802CB-4E9E-4895-9363-C119914909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4" name="Freeform 21">
              <a:extLst>
                <a:ext uri="{FF2B5EF4-FFF2-40B4-BE49-F238E27FC236}">
                  <a16:creationId xmlns:a16="http://schemas.microsoft.com/office/drawing/2014/main" id="{615760E5-5F27-4735-B01C-78E05F3FBB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6" name="Freeform 22">
              <a:extLst>
                <a:ext uri="{FF2B5EF4-FFF2-40B4-BE49-F238E27FC236}">
                  <a16:creationId xmlns:a16="http://schemas.microsoft.com/office/drawing/2014/main" id="{DB9C6516-B2DB-432F-BD3A-A1792BD46F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5" name="Group 24">
            <a:extLst>
              <a:ext uri="{FF2B5EF4-FFF2-40B4-BE49-F238E27FC236}">
                <a16:creationId xmlns:a16="http://schemas.microsoft.com/office/drawing/2014/main" id="{BC9C8D0D-644B-4B97-B83C-CC8E64361D4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8" name="Freeform 27">
              <a:extLst>
                <a:ext uri="{FF2B5EF4-FFF2-40B4-BE49-F238E27FC236}">
                  <a16:creationId xmlns:a16="http://schemas.microsoft.com/office/drawing/2014/main" id="{F8BE1EA6-80CF-446B-A4FE-3F935A51C0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9" name="Freeform 28">
              <a:extLst>
                <a:ext uri="{FF2B5EF4-FFF2-40B4-BE49-F238E27FC236}">
                  <a16:creationId xmlns:a16="http://schemas.microsoft.com/office/drawing/2014/main" id="{10E39808-F4F7-43DE-AB53-82B7B55EA47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0" name="Freeform 29">
              <a:extLst>
                <a:ext uri="{FF2B5EF4-FFF2-40B4-BE49-F238E27FC236}">
                  <a16:creationId xmlns:a16="http://schemas.microsoft.com/office/drawing/2014/main" id="{6ED5109A-600A-4C23-9BB3-C4C19C2D9F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1" name="Freeform 30">
              <a:extLst>
                <a:ext uri="{FF2B5EF4-FFF2-40B4-BE49-F238E27FC236}">
                  <a16:creationId xmlns:a16="http://schemas.microsoft.com/office/drawing/2014/main" id="{D76FF73F-8CA3-42B0-A680-353805CD2A5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2" name="Freeform 31">
              <a:extLst>
                <a:ext uri="{FF2B5EF4-FFF2-40B4-BE49-F238E27FC236}">
                  <a16:creationId xmlns:a16="http://schemas.microsoft.com/office/drawing/2014/main" id="{B26A6949-3BEB-422A-854C-D4E26E4CF1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3" name="Freeform 32">
              <a:extLst>
                <a:ext uri="{FF2B5EF4-FFF2-40B4-BE49-F238E27FC236}">
                  <a16:creationId xmlns:a16="http://schemas.microsoft.com/office/drawing/2014/main" id="{FE07AD25-30AF-40CD-B901-DF1EDBD682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4" name="Freeform 33">
              <a:extLst>
                <a:ext uri="{FF2B5EF4-FFF2-40B4-BE49-F238E27FC236}">
                  <a16:creationId xmlns:a16="http://schemas.microsoft.com/office/drawing/2014/main" id="{5AA460AF-7760-4F15-881A-6F0BFDBCDF4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5" name="Freeform 34">
              <a:extLst>
                <a:ext uri="{FF2B5EF4-FFF2-40B4-BE49-F238E27FC236}">
                  <a16:creationId xmlns:a16="http://schemas.microsoft.com/office/drawing/2014/main" id="{EE53C70E-5D92-4C42-A34F-9F7D16006B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6" name="Freeform 35">
              <a:extLst>
                <a:ext uri="{FF2B5EF4-FFF2-40B4-BE49-F238E27FC236}">
                  <a16:creationId xmlns:a16="http://schemas.microsoft.com/office/drawing/2014/main" id="{C27614EE-0086-4D34-99BD-52F03708DC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7" name="Freeform 36">
              <a:extLst>
                <a:ext uri="{FF2B5EF4-FFF2-40B4-BE49-F238E27FC236}">
                  <a16:creationId xmlns:a16="http://schemas.microsoft.com/office/drawing/2014/main" id="{326919B9-3ED4-4744-A713-326B3BAF62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8" name="Freeform 37">
              <a:extLst>
                <a:ext uri="{FF2B5EF4-FFF2-40B4-BE49-F238E27FC236}">
                  <a16:creationId xmlns:a16="http://schemas.microsoft.com/office/drawing/2014/main" id="{898BDBF5-8AA3-49CD-999A-ABA1F7AE34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9" name="Freeform 38">
              <a:extLst>
                <a:ext uri="{FF2B5EF4-FFF2-40B4-BE49-F238E27FC236}">
                  <a16:creationId xmlns:a16="http://schemas.microsoft.com/office/drawing/2014/main" id="{AF8ED3E0-CBE7-48C4-8F9E-FF98079CDB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9" name="Rectangle 38">
            <a:extLst>
              <a:ext uri="{FF2B5EF4-FFF2-40B4-BE49-F238E27FC236}">
                <a16:creationId xmlns:a16="http://schemas.microsoft.com/office/drawing/2014/main" id="{A84F153B-2093-4171-BD2D-1631695C9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6">
            <a:extLst>
              <a:ext uri="{FF2B5EF4-FFF2-40B4-BE49-F238E27FC236}">
                <a16:creationId xmlns:a16="http://schemas.microsoft.com/office/drawing/2014/main" id="{DB5BC99D-7BEA-4F13-B82B-A956E2D09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3" name="Rectangle 42">
            <a:extLst>
              <a:ext uri="{FF2B5EF4-FFF2-40B4-BE49-F238E27FC236}">
                <a16:creationId xmlns:a16="http://schemas.microsoft.com/office/drawing/2014/main" id="{1B455F04-9A6D-49DF-9621-6DF22CCA69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95F5081F-37E1-4651-A685-1D8354215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0" name="Freeform 11">
              <a:extLst>
                <a:ext uri="{FF2B5EF4-FFF2-40B4-BE49-F238E27FC236}">
                  <a16:creationId xmlns:a16="http://schemas.microsoft.com/office/drawing/2014/main" id="{F16181CE-3EA5-4D58-A3AA-97049393747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91" name="Freeform 12">
              <a:extLst>
                <a:ext uri="{FF2B5EF4-FFF2-40B4-BE49-F238E27FC236}">
                  <a16:creationId xmlns:a16="http://schemas.microsoft.com/office/drawing/2014/main" id="{776F0265-5E75-48ED-AEBE-792C6A236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92" name="Freeform 13">
              <a:extLst>
                <a:ext uri="{FF2B5EF4-FFF2-40B4-BE49-F238E27FC236}">
                  <a16:creationId xmlns:a16="http://schemas.microsoft.com/office/drawing/2014/main" id="{F3A23F23-DEDC-4448-A380-57216FDC05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93" name="Freeform 14">
              <a:extLst>
                <a:ext uri="{FF2B5EF4-FFF2-40B4-BE49-F238E27FC236}">
                  <a16:creationId xmlns:a16="http://schemas.microsoft.com/office/drawing/2014/main" id="{99FB750A-CA04-42D7-A256-E16C98F4B8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94" name="Freeform 15">
              <a:extLst>
                <a:ext uri="{FF2B5EF4-FFF2-40B4-BE49-F238E27FC236}">
                  <a16:creationId xmlns:a16="http://schemas.microsoft.com/office/drawing/2014/main" id="{7593CD97-94EF-4930-BEF7-9DFE27BA02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95" name="Freeform 16">
              <a:extLst>
                <a:ext uri="{FF2B5EF4-FFF2-40B4-BE49-F238E27FC236}">
                  <a16:creationId xmlns:a16="http://schemas.microsoft.com/office/drawing/2014/main" id="{37489753-40A8-4C17-983C-0B09EDDB2A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96" name="Freeform 17">
              <a:extLst>
                <a:ext uri="{FF2B5EF4-FFF2-40B4-BE49-F238E27FC236}">
                  <a16:creationId xmlns:a16="http://schemas.microsoft.com/office/drawing/2014/main" id="{E362E40F-89AA-4DB8-885B-4812CB537B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97" name="Freeform 18">
              <a:extLst>
                <a:ext uri="{FF2B5EF4-FFF2-40B4-BE49-F238E27FC236}">
                  <a16:creationId xmlns:a16="http://schemas.microsoft.com/office/drawing/2014/main" id="{A026A638-F364-4D6F-A4DD-606AC28BACD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98" name="Freeform 19">
              <a:extLst>
                <a:ext uri="{FF2B5EF4-FFF2-40B4-BE49-F238E27FC236}">
                  <a16:creationId xmlns:a16="http://schemas.microsoft.com/office/drawing/2014/main" id="{7C41DDF4-A860-42A2-84C0-A706A5257A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99" name="Freeform 20">
              <a:extLst>
                <a:ext uri="{FF2B5EF4-FFF2-40B4-BE49-F238E27FC236}">
                  <a16:creationId xmlns:a16="http://schemas.microsoft.com/office/drawing/2014/main" id="{E019430E-3BB4-4326-8E2F-CA7E27B847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00" name="Freeform 21">
              <a:extLst>
                <a:ext uri="{FF2B5EF4-FFF2-40B4-BE49-F238E27FC236}">
                  <a16:creationId xmlns:a16="http://schemas.microsoft.com/office/drawing/2014/main" id="{B5D45939-94D8-41FE-8437-788C906A79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101" name="Freeform 22">
              <a:extLst>
                <a:ext uri="{FF2B5EF4-FFF2-40B4-BE49-F238E27FC236}">
                  <a16:creationId xmlns:a16="http://schemas.microsoft.com/office/drawing/2014/main" id="{61A15015-47F0-4D53-9493-9587C5C15E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AB06F0C7-7581-4E51-B7DD-28F30A357E65}"/>
              </a:ext>
            </a:extLst>
          </p:cNvPr>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4200"/>
              <a:t>Defensive backs and Receivers</a:t>
            </a:r>
          </a:p>
        </p:txBody>
      </p:sp>
      <p:grpSp>
        <p:nvGrpSpPr>
          <p:cNvPr id="59" name="Group 58">
            <a:extLst>
              <a:ext uri="{FF2B5EF4-FFF2-40B4-BE49-F238E27FC236}">
                <a16:creationId xmlns:a16="http://schemas.microsoft.com/office/drawing/2014/main" id="{00B3EEE4-4340-4869-98BA-AEEC5F4C7B1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102" name="Freeform 27">
              <a:extLst>
                <a:ext uri="{FF2B5EF4-FFF2-40B4-BE49-F238E27FC236}">
                  <a16:creationId xmlns:a16="http://schemas.microsoft.com/office/drawing/2014/main" id="{7DCADF10-86E2-48A3-B44C-C4762F7E4B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103" name="Freeform 28">
              <a:extLst>
                <a:ext uri="{FF2B5EF4-FFF2-40B4-BE49-F238E27FC236}">
                  <a16:creationId xmlns:a16="http://schemas.microsoft.com/office/drawing/2014/main" id="{CF33E804-AD00-44F7-8295-60B39B8F09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104" name="Freeform 29">
              <a:extLst>
                <a:ext uri="{FF2B5EF4-FFF2-40B4-BE49-F238E27FC236}">
                  <a16:creationId xmlns:a16="http://schemas.microsoft.com/office/drawing/2014/main" id="{3A3276E7-66C2-48FB-85E8-37C6963F92A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105" name="Freeform 30">
              <a:extLst>
                <a:ext uri="{FF2B5EF4-FFF2-40B4-BE49-F238E27FC236}">
                  <a16:creationId xmlns:a16="http://schemas.microsoft.com/office/drawing/2014/main" id="{3D2B214F-5F81-43B9-AE41-3CD519B471D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106" name="Freeform 31">
              <a:extLst>
                <a:ext uri="{FF2B5EF4-FFF2-40B4-BE49-F238E27FC236}">
                  <a16:creationId xmlns:a16="http://schemas.microsoft.com/office/drawing/2014/main" id="{8BED419E-757B-4EF9-B5AE-D809228DE0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107" name="Freeform 32">
              <a:extLst>
                <a:ext uri="{FF2B5EF4-FFF2-40B4-BE49-F238E27FC236}">
                  <a16:creationId xmlns:a16="http://schemas.microsoft.com/office/drawing/2014/main" id="{960674DF-0057-47C8-A62C-337674785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108" name="Freeform 33">
              <a:extLst>
                <a:ext uri="{FF2B5EF4-FFF2-40B4-BE49-F238E27FC236}">
                  <a16:creationId xmlns:a16="http://schemas.microsoft.com/office/drawing/2014/main" id="{9B8DCD1B-7CF5-401A-8B31-03EE09D3F3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109" name="Freeform 34">
              <a:extLst>
                <a:ext uri="{FF2B5EF4-FFF2-40B4-BE49-F238E27FC236}">
                  <a16:creationId xmlns:a16="http://schemas.microsoft.com/office/drawing/2014/main" id="{279A5B9B-7FC2-47CE-BD5A-209222A4078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110" name="Freeform 35">
              <a:extLst>
                <a:ext uri="{FF2B5EF4-FFF2-40B4-BE49-F238E27FC236}">
                  <a16:creationId xmlns:a16="http://schemas.microsoft.com/office/drawing/2014/main" id="{B237B490-FC75-4988-BB3F-2593F696F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111" name="Freeform 36">
              <a:extLst>
                <a:ext uri="{FF2B5EF4-FFF2-40B4-BE49-F238E27FC236}">
                  <a16:creationId xmlns:a16="http://schemas.microsoft.com/office/drawing/2014/main" id="{EF711921-0B65-4AB8-8D7E-73E707A9D9B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112" name="Freeform 37">
              <a:extLst>
                <a:ext uri="{FF2B5EF4-FFF2-40B4-BE49-F238E27FC236}">
                  <a16:creationId xmlns:a16="http://schemas.microsoft.com/office/drawing/2014/main" id="{286D4526-6B51-4E64-B8B2-B2D5A6DFA8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113" name="Freeform 38">
              <a:extLst>
                <a:ext uri="{FF2B5EF4-FFF2-40B4-BE49-F238E27FC236}">
                  <a16:creationId xmlns:a16="http://schemas.microsoft.com/office/drawing/2014/main" id="{C3D1D4A3-45A2-401A-86D1-0196905445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3" name="Rectangle 72">
            <a:extLst>
              <a:ext uri="{FF2B5EF4-FFF2-40B4-BE49-F238E27FC236}">
                <a16:creationId xmlns:a16="http://schemas.microsoft.com/office/drawing/2014/main" id="{CF8EF48D-8F1D-45F5-9D9A-4AAA111172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75" name="Rectangle 74">
            <a:extLst>
              <a:ext uri="{FF2B5EF4-FFF2-40B4-BE49-F238E27FC236}">
                <a16:creationId xmlns:a16="http://schemas.microsoft.com/office/drawing/2014/main" id="{890DC8CE-E8B8-45FA-AE4B-92A8B8F9940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89211" y="635331"/>
            <a:ext cx="8962708" cy="3607485"/>
          </a:xfrm>
          <a:prstGeom prst="rect">
            <a:avLst/>
          </a:prstGeom>
          <a:solidFill>
            <a:srgbClr val="FFFFFE"/>
          </a:solidFill>
          <a:ln w="12700" cap="sq">
            <a:solidFill>
              <a:schemeClr val="tx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DFE0738-A0B8-4449-A05F-ECFECE0E9698}"/>
              </a:ext>
            </a:extLst>
          </p:cNvPr>
          <p:cNvPicPr>
            <a:picLocks noChangeAspect="1"/>
          </p:cNvPicPr>
          <p:nvPr/>
        </p:nvPicPr>
        <p:blipFill>
          <a:blip r:embed="rId2"/>
          <a:stretch>
            <a:fillRect/>
          </a:stretch>
        </p:blipFill>
        <p:spPr>
          <a:xfrm>
            <a:off x="2710733" y="630583"/>
            <a:ext cx="4357288" cy="3607485"/>
          </a:xfrm>
          <a:prstGeom prst="rect">
            <a:avLst/>
          </a:prstGeom>
        </p:spPr>
      </p:pic>
      <p:sp>
        <p:nvSpPr>
          <p:cNvPr id="77" name="Freeform 33">
            <a:extLst>
              <a:ext uri="{FF2B5EF4-FFF2-40B4-BE49-F238E27FC236}">
                <a16:creationId xmlns:a16="http://schemas.microsoft.com/office/drawing/2014/main" id="{B122FD83-8BC3-477C-BCBB-A1A45057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pic>
        <p:nvPicPr>
          <p:cNvPr id="118" name="Picture 117">
            <a:extLst>
              <a:ext uri="{FF2B5EF4-FFF2-40B4-BE49-F238E27FC236}">
                <a16:creationId xmlns:a16="http://schemas.microsoft.com/office/drawing/2014/main" id="{FE28A351-4315-4602-A1B6-46C95FFFF849}"/>
              </a:ext>
            </a:extLst>
          </p:cNvPr>
          <p:cNvPicPr>
            <a:picLocks noChangeAspect="1"/>
          </p:cNvPicPr>
          <p:nvPr/>
        </p:nvPicPr>
        <p:blipFill>
          <a:blip r:embed="rId3"/>
          <a:stretch>
            <a:fillRect/>
          </a:stretch>
        </p:blipFill>
        <p:spPr>
          <a:xfrm>
            <a:off x="7068022" y="635329"/>
            <a:ext cx="4483896" cy="3612235"/>
          </a:xfrm>
          <a:prstGeom prst="rect">
            <a:avLst/>
          </a:prstGeom>
        </p:spPr>
      </p:pic>
    </p:spTree>
    <p:extLst>
      <p:ext uri="{BB962C8B-B14F-4D97-AF65-F5344CB8AC3E}">
        <p14:creationId xmlns:p14="http://schemas.microsoft.com/office/powerpoint/2010/main" val="6619932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B2173F-FDDF-4729-8BD8-4418DFCCFA22}"/>
              </a:ext>
            </a:extLst>
          </p:cNvPr>
          <p:cNvSpPr>
            <a:spLocks noGrp="1"/>
          </p:cNvSpPr>
          <p:nvPr>
            <p:ph type="title"/>
          </p:nvPr>
        </p:nvSpPr>
        <p:spPr/>
        <p:txBody>
          <a:bodyPr/>
          <a:lstStyle/>
          <a:p>
            <a:r>
              <a:rPr lang="en-US" dirty="0"/>
              <a:t>Conclusions</a:t>
            </a:r>
          </a:p>
        </p:txBody>
      </p:sp>
      <p:sp>
        <p:nvSpPr>
          <p:cNvPr id="3" name="TextBox 2">
            <a:extLst>
              <a:ext uri="{FF2B5EF4-FFF2-40B4-BE49-F238E27FC236}">
                <a16:creationId xmlns:a16="http://schemas.microsoft.com/office/drawing/2014/main" id="{AB31101E-3271-4390-857B-7619C235F8BA}"/>
              </a:ext>
            </a:extLst>
          </p:cNvPr>
          <p:cNvSpPr txBox="1"/>
          <p:nvPr/>
        </p:nvSpPr>
        <p:spPr>
          <a:xfrm>
            <a:off x="2849217" y="2266122"/>
            <a:ext cx="8911687" cy="2862322"/>
          </a:xfrm>
          <a:prstGeom prst="rect">
            <a:avLst/>
          </a:prstGeom>
          <a:noFill/>
        </p:spPr>
        <p:txBody>
          <a:bodyPr wrap="square" rtlCol="0">
            <a:spAutoFit/>
          </a:bodyPr>
          <a:lstStyle/>
          <a:p>
            <a:pPr marL="285750" indent="-285750">
              <a:buFont typeface="Arial" panose="020B0604020202020204" pitchFamily="34" charset="0"/>
              <a:buChar char="•"/>
            </a:pPr>
            <a:r>
              <a:rPr lang="en-US" dirty="0"/>
              <a:t>We are seeing the most success at a range of 120 to 130 broad jump distance paired with a minimum vertical of 34 inches. </a:t>
            </a:r>
          </a:p>
          <a:p>
            <a:pPr marL="285750" indent="-285750">
              <a:buFont typeface="Arial" panose="020B0604020202020204" pitchFamily="34" charset="0"/>
              <a:buChar char="•"/>
            </a:pPr>
            <a:r>
              <a:rPr lang="en-US" dirty="0"/>
              <a:t>On the receiver side, we focused on finding out what was more important; straight line speed or quickness. Our findings concluded that the more accurate portrayal was tested through quickness drills such as the 3cone and shuttle more so VS the 40 yard.</a:t>
            </a:r>
          </a:p>
          <a:p>
            <a:pPr marL="285750" indent="-285750">
              <a:buFont typeface="Arial" panose="020B0604020202020204" pitchFamily="34" charset="0"/>
              <a:buChar char="•"/>
            </a:pPr>
            <a:r>
              <a:rPr lang="en-US" dirty="0"/>
              <a:t>We see a 7 second maximum on the 3 cone and a 4.3 second maximum on the shuttle gave us a good parameter for success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11688239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166BF9EE-F7AC-4FA5-AC7E-001B3A642F7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10" name="Freeform 11">
              <a:extLst>
                <a:ext uri="{FF2B5EF4-FFF2-40B4-BE49-F238E27FC236}">
                  <a16:creationId xmlns:a16="http://schemas.microsoft.com/office/drawing/2014/main" id="{3B48D182-44E3-4D8B-ACEF-F1A900BE443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1" name="Freeform 12">
              <a:extLst>
                <a:ext uri="{FF2B5EF4-FFF2-40B4-BE49-F238E27FC236}">
                  <a16:creationId xmlns:a16="http://schemas.microsoft.com/office/drawing/2014/main" id="{355A535A-A489-477F-A314-593AA8CAFB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2" name="Freeform 13">
              <a:extLst>
                <a:ext uri="{FF2B5EF4-FFF2-40B4-BE49-F238E27FC236}">
                  <a16:creationId xmlns:a16="http://schemas.microsoft.com/office/drawing/2014/main" id="{954C2D4C-FD83-4EF4-9312-04442ABD66B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3" name="Freeform 14">
              <a:extLst>
                <a:ext uri="{FF2B5EF4-FFF2-40B4-BE49-F238E27FC236}">
                  <a16:creationId xmlns:a16="http://schemas.microsoft.com/office/drawing/2014/main" id="{C20701C2-CD9A-4698-BC97-E1085820C2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4" name="Freeform 15">
              <a:extLst>
                <a:ext uri="{FF2B5EF4-FFF2-40B4-BE49-F238E27FC236}">
                  <a16:creationId xmlns:a16="http://schemas.microsoft.com/office/drawing/2014/main" id="{62575C35-466F-42AE-87A1-D691849AB8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5" name="Freeform 16">
              <a:extLst>
                <a:ext uri="{FF2B5EF4-FFF2-40B4-BE49-F238E27FC236}">
                  <a16:creationId xmlns:a16="http://schemas.microsoft.com/office/drawing/2014/main" id="{58236F37-6119-45AC-80A0-CD2C311B505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6" name="Freeform 17">
              <a:extLst>
                <a:ext uri="{FF2B5EF4-FFF2-40B4-BE49-F238E27FC236}">
                  <a16:creationId xmlns:a16="http://schemas.microsoft.com/office/drawing/2014/main" id="{F3FDD799-39FE-4D6F-9A64-2F472B2150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7" name="Freeform 18">
              <a:extLst>
                <a:ext uri="{FF2B5EF4-FFF2-40B4-BE49-F238E27FC236}">
                  <a16:creationId xmlns:a16="http://schemas.microsoft.com/office/drawing/2014/main" id="{9820D241-1D49-442C-A95A-00BC1BF9E29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8" name="Freeform 19">
              <a:extLst>
                <a:ext uri="{FF2B5EF4-FFF2-40B4-BE49-F238E27FC236}">
                  <a16:creationId xmlns:a16="http://schemas.microsoft.com/office/drawing/2014/main" id="{EBC2197C-B383-4866-8ABD-74222400BE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9" name="Freeform 20">
              <a:extLst>
                <a:ext uri="{FF2B5EF4-FFF2-40B4-BE49-F238E27FC236}">
                  <a16:creationId xmlns:a16="http://schemas.microsoft.com/office/drawing/2014/main" id="{404B06AA-FC93-4471-9DE4-56A401E70A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20" name="Freeform 21">
              <a:extLst>
                <a:ext uri="{FF2B5EF4-FFF2-40B4-BE49-F238E27FC236}">
                  <a16:creationId xmlns:a16="http://schemas.microsoft.com/office/drawing/2014/main" id="{E580600C-013F-4FAF-8FB7-4CC0FA80A9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1" name="Freeform 22">
              <a:extLst>
                <a:ext uri="{FF2B5EF4-FFF2-40B4-BE49-F238E27FC236}">
                  <a16:creationId xmlns:a16="http://schemas.microsoft.com/office/drawing/2014/main" id="{9BFCF199-64B2-4AEE-88C4-E954ABF362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3" name="Group 22">
            <a:extLst>
              <a:ext uri="{FF2B5EF4-FFF2-40B4-BE49-F238E27FC236}">
                <a16:creationId xmlns:a16="http://schemas.microsoft.com/office/drawing/2014/main" id="{E312DBA5-56D8-42B2-BA94-28168C2A670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4" name="Freeform 27">
              <a:extLst>
                <a:ext uri="{FF2B5EF4-FFF2-40B4-BE49-F238E27FC236}">
                  <a16:creationId xmlns:a16="http://schemas.microsoft.com/office/drawing/2014/main" id="{7AD46C74-3117-46B0-B267-0F61B57CA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5" name="Freeform 28">
              <a:extLst>
                <a:ext uri="{FF2B5EF4-FFF2-40B4-BE49-F238E27FC236}">
                  <a16:creationId xmlns:a16="http://schemas.microsoft.com/office/drawing/2014/main" id="{8C13B810-9664-45D8-8510-D6ED0ADD721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6" name="Freeform 29">
              <a:extLst>
                <a:ext uri="{FF2B5EF4-FFF2-40B4-BE49-F238E27FC236}">
                  <a16:creationId xmlns:a16="http://schemas.microsoft.com/office/drawing/2014/main" id="{10306E52-A922-4458-BCCE-C3C840CC75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7" name="Freeform 30">
              <a:extLst>
                <a:ext uri="{FF2B5EF4-FFF2-40B4-BE49-F238E27FC236}">
                  <a16:creationId xmlns:a16="http://schemas.microsoft.com/office/drawing/2014/main" id="{CB578819-B7E7-4250-932F-52AE2A2A9A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8" name="Freeform 31">
              <a:extLst>
                <a:ext uri="{FF2B5EF4-FFF2-40B4-BE49-F238E27FC236}">
                  <a16:creationId xmlns:a16="http://schemas.microsoft.com/office/drawing/2014/main" id="{454B9C91-B623-424A-B16E-F764F189D3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9" name="Freeform 32">
              <a:extLst>
                <a:ext uri="{FF2B5EF4-FFF2-40B4-BE49-F238E27FC236}">
                  <a16:creationId xmlns:a16="http://schemas.microsoft.com/office/drawing/2014/main" id="{EFD03C4A-8484-41E6-B458-032F1DCA70A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30" name="Freeform 33">
              <a:extLst>
                <a:ext uri="{FF2B5EF4-FFF2-40B4-BE49-F238E27FC236}">
                  <a16:creationId xmlns:a16="http://schemas.microsoft.com/office/drawing/2014/main" id="{DDC2F3C3-1D4E-4913-9C5C-F9A65B47E5C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1" name="Freeform 34">
              <a:extLst>
                <a:ext uri="{FF2B5EF4-FFF2-40B4-BE49-F238E27FC236}">
                  <a16:creationId xmlns:a16="http://schemas.microsoft.com/office/drawing/2014/main" id="{1E15BCA2-2420-4C53-ADE9-40FBAC238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2" name="Freeform 35">
              <a:extLst>
                <a:ext uri="{FF2B5EF4-FFF2-40B4-BE49-F238E27FC236}">
                  <a16:creationId xmlns:a16="http://schemas.microsoft.com/office/drawing/2014/main" id="{73D5FBF4-7129-4C51-B603-E3BC334195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3" name="Freeform 36">
              <a:extLst>
                <a:ext uri="{FF2B5EF4-FFF2-40B4-BE49-F238E27FC236}">
                  <a16:creationId xmlns:a16="http://schemas.microsoft.com/office/drawing/2014/main" id="{0165B164-CE2A-494C-88FC-507232B37C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4" name="Freeform 37">
              <a:extLst>
                <a:ext uri="{FF2B5EF4-FFF2-40B4-BE49-F238E27FC236}">
                  <a16:creationId xmlns:a16="http://schemas.microsoft.com/office/drawing/2014/main" id="{87F127E5-B10B-4D18-BCF0-E7C3C7F401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5" name="Freeform 38">
              <a:extLst>
                <a:ext uri="{FF2B5EF4-FFF2-40B4-BE49-F238E27FC236}">
                  <a16:creationId xmlns:a16="http://schemas.microsoft.com/office/drawing/2014/main" id="{FC692D59-F28D-4E42-B435-225F2C6CFA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7" name="Rectangle 36">
            <a:extLst>
              <a:ext uri="{FF2B5EF4-FFF2-40B4-BE49-F238E27FC236}">
                <a16:creationId xmlns:a16="http://schemas.microsoft.com/office/drawing/2014/main" id="{1996130F-9AB5-4DE9-8574-3AF891C5C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9" name="Freeform 6">
            <a:extLst>
              <a:ext uri="{FF2B5EF4-FFF2-40B4-BE49-F238E27FC236}">
                <a16:creationId xmlns:a16="http://schemas.microsoft.com/office/drawing/2014/main" id="{3623DEAC-F39C-45D6-86DC-1033F64295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323810"/>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 useBgFill="1">
        <p:nvSpPr>
          <p:cNvPr id="41" name="Rectangle 40">
            <a:extLst>
              <a:ext uri="{FF2B5EF4-FFF2-40B4-BE49-F238E27FC236}">
                <a16:creationId xmlns:a16="http://schemas.microsoft.com/office/drawing/2014/main" id="{CADF4631-3C8F-45EE-8D19-4D3E8426B3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786"/>
            <a:ext cx="12192000" cy="685403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a:extLst>
              <a:ext uri="{FF2B5EF4-FFF2-40B4-BE49-F238E27FC236}">
                <a16:creationId xmlns:a16="http://schemas.microsoft.com/office/drawing/2014/main" id="{F291099C-17EE-4E0E-B096-C799750500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44" name="Freeform 11">
              <a:extLst>
                <a:ext uri="{FF2B5EF4-FFF2-40B4-BE49-F238E27FC236}">
                  <a16:creationId xmlns:a16="http://schemas.microsoft.com/office/drawing/2014/main" id="{E21C6221-3E1B-4ABD-8172-FAE995E65F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45" name="Freeform 12">
              <a:extLst>
                <a:ext uri="{FF2B5EF4-FFF2-40B4-BE49-F238E27FC236}">
                  <a16:creationId xmlns:a16="http://schemas.microsoft.com/office/drawing/2014/main" id="{D3EF5991-93EA-451F-BB82-1ABC4AC0D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46" name="Freeform 13">
              <a:extLst>
                <a:ext uri="{FF2B5EF4-FFF2-40B4-BE49-F238E27FC236}">
                  <a16:creationId xmlns:a16="http://schemas.microsoft.com/office/drawing/2014/main" id="{136F96F7-16E6-48A1-A211-0B4A4D0C83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47" name="Freeform 14">
              <a:extLst>
                <a:ext uri="{FF2B5EF4-FFF2-40B4-BE49-F238E27FC236}">
                  <a16:creationId xmlns:a16="http://schemas.microsoft.com/office/drawing/2014/main" id="{5C00D000-7FA5-40C4-AB6A-DE3A61AB835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48" name="Freeform 15">
              <a:extLst>
                <a:ext uri="{FF2B5EF4-FFF2-40B4-BE49-F238E27FC236}">
                  <a16:creationId xmlns:a16="http://schemas.microsoft.com/office/drawing/2014/main" id="{5AAEB880-A03D-4743-9060-D7A846FA68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49" name="Freeform 16">
              <a:extLst>
                <a:ext uri="{FF2B5EF4-FFF2-40B4-BE49-F238E27FC236}">
                  <a16:creationId xmlns:a16="http://schemas.microsoft.com/office/drawing/2014/main" id="{CC64DD68-0B96-4DE9-8FD5-3175E4A3F1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50" name="Freeform 17">
              <a:extLst>
                <a:ext uri="{FF2B5EF4-FFF2-40B4-BE49-F238E27FC236}">
                  <a16:creationId xmlns:a16="http://schemas.microsoft.com/office/drawing/2014/main" id="{69118400-C17B-4068-86D3-93CAE7702C1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51" name="Freeform 18">
              <a:extLst>
                <a:ext uri="{FF2B5EF4-FFF2-40B4-BE49-F238E27FC236}">
                  <a16:creationId xmlns:a16="http://schemas.microsoft.com/office/drawing/2014/main" id="{117FA22F-CBA8-4CF5-B8CC-2D169B67E4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52" name="Freeform 19">
              <a:extLst>
                <a:ext uri="{FF2B5EF4-FFF2-40B4-BE49-F238E27FC236}">
                  <a16:creationId xmlns:a16="http://schemas.microsoft.com/office/drawing/2014/main" id="{8FB2D443-8598-4CEE-AED2-BEF49AA95C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53" name="Freeform 20">
              <a:extLst>
                <a:ext uri="{FF2B5EF4-FFF2-40B4-BE49-F238E27FC236}">
                  <a16:creationId xmlns:a16="http://schemas.microsoft.com/office/drawing/2014/main" id="{92593E33-68AF-485D-99D0-080CEA1971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54" name="Freeform 21">
              <a:extLst>
                <a:ext uri="{FF2B5EF4-FFF2-40B4-BE49-F238E27FC236}">
                  <a16:creationId xmlns:a16="http://schemas.microsoft.com/office/drawing/2014/main" id="{96A28427-575C-4904-AC4B-3DD62801DC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55" name="Freeform 22">
              <a:extLst>
                <a:ext uri="{FF2B5EF4-FFF2-40B4-BE49-F238E27FC236}">
                  <a16:creationId xmlns:a16="http://schemas.microsoft.com/office/drawing/2014/main" id="{782FA736-DE89-4D13-B0A7-3906B32CEF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sp>
        <p:nvSpPr>
          <p:cNvPr id="2" name="Title 1">
            <a:extLst>
              <a:ext uri="{FF2B5EF4-FFF2-40B4-BE49-F238E27FC236}">
                <a16:creationId xmlns:a16="http://schemas.microsoft.com/office/drawing/2014/main" id="{AF11471E-760B-4C6C-B22C-DE7D85341EC3}"/>
              </a:ext>
            </a:extLst>
          </p:cNvPr>
          <p:cNvSpPr>
            <a:spLocks noGrp="1"/>
          </p:cNvSpPr>
          <p:nvPr>
            <p:ph type="title"/>
          </p:nvPr>
        </p:nvSpPr>
        <p:spPr>
          <a:xfrm>
            <a:off x="2589213" y="4529540"/>
            <a:ext cx="8915399" cy="1162423"/>
          </a:xfrm>
        </p:spPr>
        <p:txBody>
          <a:bodyPr vert="horz" lIns="91440" tIns="45720" rIns="91440" bIns="45720" rtlCol="0" anchor="b">
            <a:normAutofit/>
          </a:bodyPr>
          <a:lstStyle/>
          <a:p>
            <a:pPr>
              <a:lnSpc>
                <a:spcPct val="90000"/>
              </a:lnSpc>
            </a:pPr>
            <a:r>
              <a:rPr lang="en-US" sz="3800"/>
              <a:t>Running backs\ Tight Ends \ Linebackers</a:t>
            </a:r>
          </a:p>
        </p:txBody>
      </p:sp>
      <p:grpSp>
        <p:nvGrpSpPr>
          <p:cNvPr id="57" name="Group 56">
            <a:extLst>
              <a:ext uri="{FF2B5EF4-FFF2-40B4-BE49-F238E27FC236}">
                <a16:creationId xmlns:a16="http://schemas.microsoft.com/office/drawing/2014/main" id="{6A54B62D-FC5C-4E1A-8D8B-279576FE537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58" name="Freeform 27">
              <a:extLst>
                <a:ext uri="{FF2B5EF4-FFF2-40B4-BE49-F238E27FC236}">
                  <a16:creationId xmlns:a16="http://schemas.microsoft.com/office/drawing/2014/main" id="{4706D2CB-CE4C-4F40-B189-FD7BB4466B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59" name="Freeform 28">
              <a:extLst>
                <a:ext uri="{FF2B5EF4-FFF2-40B4-BE49-F238E27FC236}">
                  <a16:creationId xmlns:a16="http://schemas.microsoft.com/office/drawing/2014/main" id="{2714CF7E-2DF6-4F91-8BB2-D62E8B549D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60" name="Freeform 29">
              <a:extLst>
                <a:ext uri="{FF2B5EF4-FFF2-40B4-BE49-F238E27FC236}">
                  <a16:creationId xmlns:a16="http://schemas.microsoft.com/office/drawing/2014/main" id="{F30DCFE1-624D-4D3C-AC61-757C2FF356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61" name="Freeform 30">
              <a:extLst>
                <a:ext uri="{FF2B5EF4-FFF2-40B4-BE49-F238E27FC236}">
                  <a16:creationId xmlns:a16="http://schemas.microsoft.com/office/drawing/2014/main" id="{BF08ABFE-DD31-4F1F-9520-93CC613CD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62" name="Freeform 31">
              <a:extLst>
                <a:ext uri="{FF2B5EF4-FFF2-40B4-BE49-F238E27FC236}">
                  <a16:creationId xmlns:a16="http://schemas.microsoft.com/office/drawing/2014/main" id="{ADFB2DBD-F00A-4820-876F-4E75F216B1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63" name="Freeform 32">
              <a:extLst>
                <a:ext uri="{FF2B5EF4-FFF2-40B4-BE49-F238E27FC236}">
                  <a16:creationId xmlns:a16="http://schemas.microsoft.com/office/drawing/2014/main" id="{3F85387B-5668-4570-BC5C-AA89417C713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64" name="Freeform 33">
              <a:extLst>
                <a:ext uri="{FF2B5EF4-FFF2-40B4-BE49-F238E27FC236}">
                  <a16:creationId xmlns:a16="http://schemas.microsoft.com/office/drawing/2014/main" id="{FEA70EF6-623D-453D-8360-1B0C142A29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65" name="Freeform 34">
              <a:extLst>
                <a:ext uri="{FF2B5EF4-FFF2-40B4-BE49-F238E27FC236}">
                  <a16:creationId xmlns:a16="http://schemas.microsoft.com/office/drawing/2014/main" id="{FE3B449C-A5FE-44B9-A01C-A115C37D36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66" name="Freeform 35">
              <a:extLst>
                <a:ext uri="{FF2B5EF4-FFF2-40B4-BE49-F238E27FC236}">
                  <a16:creationId xmlns:a16="http://schemas.microsoft.com/office/drawing/2014/main" id="{BD672E89-DAB4-41AE-891D-6B6A52B0EA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67" name="Freeform 36">
              <a:extLst>
                <a:ext uri="{FF2B5EF4-FFF2-40B4-BE49-F238E27FC236}">
                  <a16:creationId xmlns:a16="http://schemas.microsoft.com/office/drawing/2014/main" id="{C69123C3-F0F9-4AA7-BA7B-9E5E0AF27E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68" name="Freeform 37">
              <a:extLst>
                <a:ext uri="{FF2B5EF4-FFF2-40B4-BE49-F238E27FC236}">
                  <a16:creationId xmlns:a16="http://schemas.microsoft.com/office/drawing/2014/main" id="{E10779C5-3DD9-489D-9A2D-EF45B7BE30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69" name="Freeform 38">
              <a:extLst>
                <a:ext uri="{FF2B5EF4-FFF2-40B4-BE49-F238E27FC236}">
                  <a16:creationId xmlns:a16="http://schemas.microsoft.com/office/drawing/2014/main" id="{1D3B4B35-2090-4DA8-ADBE-DD888B4E17E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71" name="Rectangle 70">
            <a:extLst>
              <a:ext uri="{FF2B5EF4-FFF2-40B4-BE49-F238E27FC236}">
                <a16:creationId xmlns:a16="http://schemas.microsoft.com/office/drawing/2014/main" id="{46FA917F-43A3-4FA3-A085-59D0DC397E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pic>
        <p:nvPicPr>
          <p:cNvPr id="4" name="Picture 3">
            <a:extLst>
              <a:ext uri="{FF2B5EF4-FFF2-40B4-BE49-F238E27FC236}">
                <a16:creationId xmlns:a16="http://schemas.microsoft.com/office/drawing/2014/main" id="{B348707B-933B-4208-B610-1F14E5917C1C}"/>
              </a:ext>
            </a:extLst>
          </p:cNvPr>
          <p:cNvPicPr>
            <a:picLocks noChangeAspect="1"/>
          </p:cNvPicPr>
          <p:nvPr/>
        </p:nvPicPr>
        <p:blipFill>
          <a:blip r:embed="rId2"/>
          <a:stretch>
            <a:fillRect/>
          </a:stretch>
        </p:blipFill>
        <p:spPr>
          <a:xfrm>
            <a:off x="2984598" y="228600"/>
            <a:ext cx="6783358" cy="3879030"/>
          </a:xfrm>
          <a:prstGeom prst="rect">
            <a:avLst/>
          </a:prstGeom>
        </p:spPr>
      </p:pic>
      <p:sp>
        <p:nvSpPr>
          <p:cNvPr id="73" name="Freeform 33">
            <a:extLst>
              <a:ext uri="{FF2B5EF4-FFF2-40B4-BE49-F238E27FC236}">
                <a16:creationId xmlns:a16="http://schemas.microsoft.com/office/drawing/2014/main" id="{9CBF007B-8C8C-4F79-B037-9F4C61F9F9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4753578"/>
            <a:ext cx="1744652" cy="778589"/>
          </a:xfrm>
          <a:custGeom>
            <a:avLst/>
            <a:gdLst/>
            <a:ahLst/>
            <a:cxnLst/>
            <a:rect l="0" t="0" r="r" b="b"/>
            <a:pathLst>
              <a:path w="372" h="166">
                <a:moveTo>
                  <a:pt x="287" y="166"/>
                </a:moveTo>
                <a:cubicBezTo>
                  <a:pt x="290" y="166"/>
                  <a:pt x="292" y="165"/>
                  <a:pt x="293" y="164"/>
                </a:cubicBezTo>
                <a:cubicBezTo>
                  <a:pt x="293" y="163"/>
                  <a:pt x="294" y="163"/>
                  <a:pt x="294" y="163"/>
                </a:cubicBezTo>
                <a:cubicBezTo>
                  <a:pt x="370" y="87"/>
                  <a:pt x="370" y="87"/>
                  <a:pt x="370" y="87"/>
                </a:cubicBezTo>
                <a:cubicBezTo>
                  <a:pt x="372" y="85"/>
                  <a:pt x="372" y="81"/>
                  <a:pt x="370" y="78"/>
                </a:cubicBezTo>
                <a:cubicBezTo>
                  <a:pt x="294" y="3"/>
                  <a:pt x="294" y="3"/>
                  <a:pt x="294" y="3"/>
                </a:cubicBezTo>
                <a:cubicBezTo>
                  <a:pt x="294" y="2"/>
                  <a:pt x="293" y="2"/>
                  <a:pt x="293" y="2"/>
                </a:cubicBezTo>
                <a:cubicBezTo>
                  <a:pt x="292" y="1"/>
                  <a:pt x="290" y="0"/>
                  <a:pt x="287" y="0"/>
                </a:cubicBezTo>
                <a:cubicBezTo>
                  <a:pt x="0" y="0"/>
                  <a:pt x="0" y="0"/>
                  <a:pt x="0" y="0"/>
                </a:cubicBezTo>
                <a:cubicBezTo>
                  <a:pt x="0" y="166"/>
                  <a:pt x="0" y="166"/>
                  <a:pt x="0" y="166"/>
                </a:cubicBezTo>
                <a:lnTo>
                  <a:pt x="287" y="166"/>
                </a:lnTo>
                <a:close/>
              </a:path>
            </a:pathLst>
          </a:custGeom>
          <a:solidFill>
            <a:schemeClr val="accent1"/>
          </a:solidFill>
          <a:ln>
            <a:noFill/>
          </a:ln>
        </p:spPr>
      </p:sp>
    </p:spTree>
    <p:extLst>
      <p:ext uri="{BB962C8B-B14F-4D97-AF65-F5344CB8AC3E}">
        <p14:creationId xmlns:p14="http://schemas.microsoft.com/office/powerpoint/2010/main" val="210159909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4404-128E-4964-A83B-71B3D512C030}"/>
              </a:ext>
            </a:extLst>
          </p:cNvPr>
          <p:cNvSpPr>
            <a:spLocks noGrp="1"/>
          </p:cNvSpPr>
          <p:nvPr>
            <p:ph type="title"/>
          </p:nvPr>
        </p:nvSpPr>
        <p:spPr/>
        <p:txBody>
          <a:bodyPr/>
          <a:lstStyle/>
          <a:p>
            <a:r>
              <a:rPr lang="en-US" dirty="0"/>
              <a:t>Conclusion</a:t>
            </a:r>
          </a:p>
        </p:txBody>
      </p:sp>
      <p:sp>
        <p:nvSpPr>
          <p:cNvPr id="3" name="TextBox 2">
            <a:extLst>
              <a:ext uri="{FF2B5EF4-FFF2-40B4-BE49-F238E27FC236}">
                <a16:creationId xmlns:a16="http://schemas.microsoft.com/office/drawing/2014/main" id="{9A3836BD-C340-495A-81BB-40D294CD3653}"/>
              </a:ext>
            </a:extLst>
          </p:cNvPr>
          <p:cNvSpPr txBox="1"/>
          <p:nvPr/>
        </p:nvSpPr>
        <p:spPr>
          <a:xfrm>
            <a:off x="2941983" y="1905000"/>
            <a:ext cx="8746435" cy="3693319"/>
          </a:xfrm>
          <a:prstGeom prst="rect">
            <a:avLst/>
          </a:prstGeom>
          <a:noFill/>
        </p:spPr>
        <p:txBody>
          <a:bodyPr wrap="square" rtlCol="0">
            <a:spAutoFit/>
          </a:bodyPr>
          <a:lstStyle/>
          <a:p>
            <a:pPr marL="285750" indent="-285750">
              <a:buFont typeface="Arial" panose="020B0604020202020204" pitchFamily="34" charset="0"/>
              <a:buChar char="•"/>
            </a:pPr>
            <a:r>
              <a:rPr lang="en-US" dirty="0"/>
              <a:t>We see the general parameters here are a 115 to 120 broad jump range and a 4.7 second maximum 40 yard dash.</a:t>
            </a:r>
          </a:p>
          <a:p>
            <a:pPr marL="285750" indent="-285750">
              <a:buFont typeface="Arial" panose="020B0604020202020204" pitchFamily="34" charset="0"/>
              <a:buChar char="•"/>
            </a:pPr>
            <a:r>
              <a:rPr lang="en-US" dirty="0"/>
              <a:t>For the running backs, we see that a good ideal benchmark is at the 4.5 second mark for the 40, but success can be found at the 4.6 second mark.</a:t>
            </a:r>
          </a:p>
          <a:p>
            <a:pPr marL="285750" indent="-285750">
              <a:buFont typeface="Arial" panose="020B0604020202020204" pitchFamily="34" charset="0"/>
              <a:buChar char="•"/>
            </a:pPr>
            <a:r>
              <a:rPr lang="en-US" dirty="0"/>
              <a:t>For the linebackers, we see that the broad jump seems to factor in quite a bit, as they are one of the more higher results we have seen. There is a good benchmark of success at the 125+ mark.</a:t>
            </a:r>
          </a:p>
          <a:p>
            <a:pPr marL="285750" indent="-285750">
              <a:buFont typeface="Arial" panose="020B0604020202020204" pitchFamily="34" charset="0"/>
              <a:buChar char="•"/>
            </a:pPr>
            <a:r>
              <a:rPr lang="en-US" dirty="0"/>
              <a:t>The years we chose to study did not have a good representation of tight ends, but from the data given we can see that the broad jump is NOT a good parameter of success for the position, tight ends being the outlier on the case of using broad jump as a measurement for success.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29369399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0"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61"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62"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63"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64" name="Rectangle 39">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0F68A6E-637F-4F82-8020-220CA6303A4F}"/>
              </a:ext>
            </a:extLst>
          </p:cNvPr>
          <p:cNvSpPr>
            <a:spLocks noGrp="1"/>
          </p:cNvSpPr>
          <p:nvPr>
            <p:ph type="title"/>
          </p:nvPr>
        </p:nvSpPr>
        <p:spPr>
          <a:xfrm>
            <a:off x="1259893" y="3101093"/>
            <a:ext cx="2454052" cy="3029344"/>
          </a:xfrm>
        </p:spPr>
        <p:txBody>
          <a:bodyPr vert="horz" lIns="91440" tIns="45720" rIns="91440" bIns="45720" rtlCol="0" anchor="t">
            <a:normAutofit/>
          </a:bodyPr>
          <a:lstStyle/>
          <a:p>
            <a:r>
              <a:rPr lang="en-US" sz="3200">
                <a:solidFill>
                  <a:schemeClr val="bg1"/>
                </a:solidFill>
              </a:rPr>
              <a:t>List of issues we ran into</a:t>
            </a:r>
          </a:p>
        </p:txBody>
      </p:sp>
      <p:sp>
        <p:nvSpPr>
          <p:cNvPr id="65"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66" name="Rectangle 43">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8E8E8B1B-CF27-4D01-8846-2828086BC5A2}"/>
              </a:ext>
            </a:extLst>
          </p:cNvPr>
          <p:cNvSpPr txBox="1"/>
          <p:nvPr/>
        </p:nvSpPr>
        <p:spPr>
          <a:xfrm>
            <a:off x="4706578" y="589722"/>
            <a:ext cx="6798033" cy="5321500"/>
          </a:xfrm>
          <a:prstGeom prst="rect">
            <a:avLst/>
          </a:prstGeom>
        </p:spPr>
        <p:txBody>
          <a:bodyPr vert="horz" lIns="91440" tIns="45720" rIns="91440" bIns="45720" rtlCol="0" anchor="ctr">
            <a:normAutofit/>
          </a:bodyPr>
          <a:lstStyle/>
          <a:p>
            <a:pPr marL="285750"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Initial data given had special characters such as (% and +)  within the strings of texts</a:t>
            </a:r>
          </a:p>
          <a:p>
            <a:pPr marL="742950" lvl="1"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Solution | Created a code that found special characters and removed them from the text string</a:t>
            </a:r>
          </a:p>
          <a:p>
            <a:pPr marL="285750"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Initial data given was converting heights such as (6"4) into dates</a:t>
            </a:r>
          </a:p>
          <a:p>
            <a:pPr marL="742950" lvl="1"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Solution | Created a code that took dates and converted them back in height format</a:t>
            </a:r>
          </a:p>
          <a:p>
            <a:pPr marL="285750"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Initial data given had multiple positions (DE,DT,OLB,MLB,FS,SS,CB), we wanted a more specific category of positions </a:t>
            </a:r>
          </a:p>
          <a:p>
            <a:pPr marL="742950" lvl="1"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Solution | Created a code that found each position we wanted to convert (DE&amp;OLB) to our method of categorizing (DL&amp;LB)</a:t>
            </a:r>
          </a:p>
          <a:p>
            <a:pPr marL="285750"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Initial data had excess rows of non information that crashed our codes</a:t>
            </a:r>
          </a:p>
          <a:p>
            <a:pPr marL="742950" lvl="1" indent="-285750">
              <a:lnSpc>
                <a:spcPct val="90000"/>
              </a:lnSpc>
              <a:spcBef>
                <a:spcPts val="1000"/>
              </a:spcBef>
              <a:buClr>
                <a:schemeClr val="accent1"/>
              </a:buClr>
              <a:buFont typeface="Wingdings 3" charset="2"/>
              <a:buChar char=""/>
            </a:pPr>
            <a:r>
              <a:rPr lang="en-US" sz="1700">
                <a:solidFill>
                  <a:schemeClr val="tx1">
                    <a:lumMod val="75000"/>
                    <a:lumOff val="25000"/>
                  </a:schemeClr>
                </a:solidFill>
              </a:rPr>
              <a:t>Solution | Created a code that removed the rows that did not have pertinent information</a:t>
            </a:r>
          </a:p>
        </p:txBody>
      </p:sp>
    </p:spTree>
    <p:extLst>
      <p:ext uri="{BB962C8B-B14F-4D97-AF65-F5344CB8AC3E}">
        <p14:creationId xmlns:p14="http://schemas.microsoft.com/office/powerpoint/2010/main" val="9980845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6DE175-A095-41A7-A34D-3201703140B1}"/>
              </a:ext>
            </a:extLst>
          </p:cNvPr>
          <p:cNvSpPr>
            <a:spLocks noGrp="1"/>
          </p:cNvSpPr>
          <p:nvPr>
            <p:ph type="title"/>
          </p:nvPr>
        </p:nvSpPr>
        <p:spPr>
          <a:xfrm>
            <a:off x="2592924" y="624110"/>
            <a:ext cx="8911687" cy="727612"/>
          </a:xfrm>
        </p:spPr>
        <p:txBody>
          <a:bodyPr/>
          <a:lstStyle/>
          <a:p>
            <a:r>
              <a:rPr lang="en-US" dirty="0">
                <a:latin typeface="Arial" panose="020B0604020202020204" pitchFamily="34" charset="0"/>
                <a:cs typeface="Arial" panose="020B0604020202020204" pitchFamily="34" charset="0"/>
              </a:rPr>
              <a:t>What is the NFL Combine?</a:t>
            </a:r>
          </a:p>
        </p:txBody>
      </p:sp>
      <p:sp>
        <p:nvSpPr>
          <p:cNvPr id="4" name="TextBox 3">
            <a:extLst>
              <a:ext uri="{FF2B5EF4-FFF2-40B4-BE49-F238E27FC236}">
                <a16:creationId xmlns:a16="http://schemas.microsoft.com/office/drawing/2014/main" id="{56E90102-9652-47AF-980B-2005C0B37E2C}"/>
              </a:ext>
            </a:extLst>
          </p:cNvPr>
          <p:cNvSpPr txBox="1"/>
          <p:nvPr/>
        </p:nvSpPr>
        <p:spPr>
          <a:xfrm>
            <a:off x="2447150" y="1869814"/>
            <a:ext cx="8911687" cy="2862322"/>
          </a:xfrm>
          <a:prstGeom prst="rect">
            <a:avLst/>
          </a:prstGeom>
          <a:noFill/>
        </p:spPr>
        <p:txBody>
          <a:bodyPr wrap="square" rtlCol="0">
            <a:spAutoFit/>
          </a:bodyPr>
          <a:lstStyle/>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The NFL combine is an invitational event to test NFL prospects on their athletic ability</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General Managers, Scouts and Personal Executives evaluate combine participants on their speed, power, agility, strength, and explosiveness as it relates to size </a:t>
            </a:r>
          </a:p>
          <a:p>
            <a:pPr marL="742950" lvl="1" indent="-285750">
              <a:buFont typeface="Arial" panose="020B0604020202020204" pitchFamily="34" charset="0"/>
              <a:buChar char="•"/>
            </a:pPr>
            <a:endParaRPr lang="en-US" dirty="0">
              <a:latin typeface="Arial" panose="020B0604020202020204" pitchFamily="34" charset="0"/>
              <a:cs typeface="Arial" panose="020B0604020202020204" pitchFamily="34" charset="0"/>
            </a:endParaRPr>
          </a:p>
          <a:p>
            <a:pPr marL="742950" lvl="1" indent="-285750">
              <a:buFont typeface="Arial" panose="020B0604020202020204" pitchFamily="34" charset="0"/>
              <a:buChar char="•"/>
            </a:pPr>
            <a:r>
              <a:rPr lang="en-US" dirty="0">
                <a:latin typeface="Arial" panose="020B0604020202020204" pitchFamily="34" charset="0"/>
                <a:cs typeface="Arial" panose="020B0604020202020204" pitchFamily="34" charset="0"/>
              </a:rPr>
              <a:t>Each drill has a practical application for the movements these players are going to have to make on the field</a:t>
            </a:r>
          </a:p>
          <a:p>
            <a:pPr marL="742950" lvl="1" indent="-285750">
              <a:buFont typeface="Arial" panose="020B0604020202020204" pitchFamily="34" charset="0"/>
              <a:buChar char="•"/>
            </a:pPr>
            <a:endParaRPr lang="en-US" dirty="0"/>
          </a:p>
        </p:txBody>
      </p:sp>
    </p:spTree>
    <p:extLst>
      <p:ext uri="{BB962C8B-B14F-4D97-AF65-F5344CB8AC3E}">
        <p14:creationId xmlns:p14="http://schemas.microsoft.com/office/powerpoint/2010/main" val="228259620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9"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10"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11"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12"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13"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14"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15"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16"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17"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18"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19"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20"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22" name="Group 21">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23"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24"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25"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26"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27"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28"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29"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30"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31"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32"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33"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34"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36" name="Rectangle 35">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38"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40" name="Rectangle 39">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385DC4-3677-4EA8-8A63-30EE99977B0E}"/>
              </a:ext>
            </a:extLst>
          </p:cNvPr>
          <p:cNvSpPr>
            <a:spLocks noGrp="1"/>
          </p:cNvSpPr>
          <p:nvPr>
            <p:ph type="title"/>
          </p:nvPr>
        </p:nvSpPr>
        <p:spPr>
          <a:xfrm>
            <a:off x="1259893" y="3101093"/>
            <a:ext cx="2454052" cy="3029344"/>
          </a:xfrm>
        </p:spPr>
        <p:txBody>
          <a:bodyPr vert="horz" lIns="91440" tIns="45720" rIns="91440" bIns="45720" rtlCol="0" anchor="t">
            <a:normAutofit/>
          </a:bodyPr>
          <a:lstStyle/>
          <a:p>
            <a:r>
              <a:rPr lang="en-US" sz="3200">
                <a:solidFill>
                  <a:schemeClr val="bg1"/>
                </a:solidFill>
              </a:rPr>
              <a:t>Limitations and flaws of our approach</a:t>
            </a:r>
          </a:p>
        </p:txBody>
      </p:sp>
      <p:sp>
        <p:nvSpPr>
          <p:cNvPr id="42"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44" name="Rectangle 43">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0DCCB0A1-66F2-463A-B4FB-178D7F8E09D7}"/>
              </a:ext>
            </a:extLst>
          </p:cNvPr>
          <p:cNvSpPr txBox="1"/>
          <p:nvPr/>
        </p:nvSpPr>
        <p:spPr>
          <a:xfrm>
            <a:off x="4706578" y="589722"/>
            <a:ext cx="6798033" cy="5321500"/>
          </a:xfrm>
          <a:prstGeom prst="rect">
            <a:avLst/>
          </a:prstGeom>
        </p:spPr>
        <p:txBody>
          <a:bodyPr vert="horz" lIns="91440" tIns="45720" rIns="91440" bIns="45720" rtlCol="0" anchor="ctr">
            <a:normAutofit/>
          </a:bodyPr>
          <a:lstStyle/>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We are not accounting for statistical performance in college; we are only measuring athletic ability, athletic ability is not the absolute towards NFL success</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Our findings are limited to the 5 years we chose to study over (2010 to 2015)</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Combine results are more skewed towards positions that prioritize pure athleticism over more skill based positions such as Quarterback</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Our chosen option to measure "success" were pro bowl appearances; what "success" is can be looked at many different ways and pro bowl appearances are not the say all to "succeed" in the NFL </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Pro bowl appearances are more limited for skill positions such as Quarterback. Teams only have 1 quarterback, where as they have multiple receivers, multiple offensive line, so for our method of "success" it once again hurts quarterbacks</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We do not take into account a combination of weight/height; for example, a 6”5 225+ running a 4.5 40 is more impressive than a 5”10 180 running a 4.5 40.</a:t>
            </a:r>
          </a:p>
        </p:txBody>
      </p:sp>
    </p:spTree>
    <p:extLst>
      <p:ext uri="{BB962C8B-B14F-4D97-AF65-F5344CB8AC3E}">
        <p14:creationId xmlns:p14="http://schemas.microsoft.com/office/powerpoint/2010/main" val="1385830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0000"/>
                <a:satMod val="92000"/>
                <a:lumMod val="120000"/>
              </a:schemeClr>
            </a:gs>
            <a:gs pos="100000">
              <a:schemeClr val="bg2">
                <a:shade val="98000"/>
                <a:satMod val="120000"/>
                <a:lumMod val="98000"/>
              </a:schemeClr>
            </a:gs>
          </a:gsLst>
          <a:path path="circle">
            <a:fillToRect l="50000" t="50000" r="100000" b="100000"/>
          </a:path>
        </a:gradFill>
        <a:effectLst/>
      </p:bgPr>
    </p:bg>
    <p:spTree>
      <p:nvGrpSpPr>
        <p:cNvPr id="1" name=""/>
        <p:cNvGrpSpPr/>
        <p:nvPr/>
      </p:nvGrpSpPr>
      <p:grpSpPr>
        <a:xfrm>
          <a:off x="0" y="0"/>
          <a:ext cx="0" cy="0"/>
          <a:chOff x="0" y="0"/>
          <a:chExt cx="0" cy="0"/>
        </a:xfrm>
      </p:grpSpPr>
      <p:grpSp>
        <p:nvGrpSpPr>
          <p:cNvPr id="63" name="Group 62">
            <a:extLst>
              <a:ext uri="{FF2B5EF4-FFF2-40B4-BE49-F238E27FC236}">
                <a16:creationId xmlns:a16="http://schemas.microsoft.com/office/drawing/2014/main" id="{8CD25866-F15D-40A4-AEC5-47C044637A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9" y="228600"/>
            <a:ext cx="2851523" cy="6638625"/>
            <a:chOff x="2487613" y="285750"/>
            <a:chExt cx="2428875" cy="5654676"/>
          </a:xfrm>
        </p:grpSpPr>
        <p:sp>
          <p:nvSpPr>
            <p:cNvPr id="64" name="Freeform 11">
              <a:extLst>
                <a:ext uri="{FF2B5EF4-FFF2-40B4-BE49-F238E27FC236}">
                  <a16:creationId xmlns:a16="http://schemas.microsoft.com/office/drawing/2014/main" id="{DCB8E995-36E8-40B6-82D4-F52DE2987B5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487613" y="2284413"/>
              <a:ext cx="85725" cy="533400"/>
            </a:xfrm>
            <a:custGeom>
              <a:avLst/>
              <a:gdLst/>
              <a:ahLst/>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p:spPr>
        </p:sp>
        <p:sp>
          <p:nvSpPr>
            <p:cNvPr id="65" name="Freeform 12">
              <a:extLst>
                <a:ext uri="{FF2B5EF4-FFF2-40B4-BE49-F238E27FC236}">
                  <a16:creationId xmlns:a16="http://schemas.microsoft.com/office/drawing/2014/main" id="{DF54AEB5-68B5-46AE-B8F0-EEBE5DFED8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97151" y="2779713"/>
              <a:ext cx="550863" cy="1978025"/>
            </a:xfrm>
            <a:custGeom>
              <a:avLst/>
              <a:gdLst/>
              <a:ahLst/>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p:spPr>
        </p:sp>
        <p:sp>
          <p:nvSpPr>
            <p:cNvPr id="66" name="Freeform 13">
              <a:extLst>
                <a:ext uri="{FF2B5EF4-FFF2-40B4-BE49-F238E27FC236}">
                  <a16:creationId xmlns:a16="http://schemas.microsoft.com/office/drawing/2014/main" id="{E3F708CB-F094-4EE7-8AD5-A462F1DF8B8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75001" y="4730750"/>
              <a:ext cx="519113" cy="1209675"/>
            </a:xfrm>
            <a:custGeom>
              <a:avLst/>
              <a:gdLst/>
              <a:ahLst/>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p:spPr>
        </p:sp>
        <p:sp>
          <p:nvSpPr>
            <p:cNvPr id="67" name="Freeform 14">
              <a:extLst>
                <a:ext uri="{FF2B5EF4-FFF2-40B4-BE49-F238E27FC236}">
                  <a16:creationId xmlns:a16="http://schemas.microsoft.com/office/drawing/2014/main" id="{ECFCFB22-E8B5-4FAC-A354-E7E0CE6F2B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305176" y="5630863"/>
              <a:ext cx="146050" cy="309563"/>
            </a:xfrm>
            <a:custGeom>
              <a:avLst/>
              <a:gdLst/>
              <a:ahLst/>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p:spPr>
        </p:sp>
        <p:sp>
          <p:nvSpPr>
            <p:cNvPr id="68" name="Freeform 15">
              <a:extLst>
                <a:ext uri="{FF2B5EF4-FFF2-40B4-BE49-F238E27FC236}">
                  <a16:creationId xmlns:a16="http://schemas.microsoft.com/office/drawing/2014/main" id="{ED1DB3B4-A6DC-476F-986E-DF361EE842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73338" y="2817813"/>
              <a:ext cx="700088" cy="2835275"/>
            </a:xfrm>
            <a:custGeom>
              <a:avLst/>
              <a:gdLst/>
              <a:ahLst/>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p:spPr>
        </p:sp>
        <p:sp>
          <p:nvSpPr>
            <p:cNvPr id="69" name="Freeform 16">
              <a:extLst>
                <a:ext uri="{FF2B5EF4-FFF2-40B4-BE49-F238E27FC236}">
                  <a16:creationId xmlns:a16="http://schemas.microsoft.com/office/drawing/2014/main" id="{4EE13DFA-3489-4DE6-9154-34D9CB4005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06663" y="285750"/>
              <a:ext cx="90488" cy="2493963"/>
            </a:xfrm>
            <a:custGeom>
              <a:avLst/>
              <a:gdLst/>
              <a:ahLst/>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p:spPr>
        </p:sp>
        <p:sp>
          <p:nvSpPr>
            <p:cNvPr id="70" name="Freeform 17">
              <a:extLst>
                <a:ext uri="{FF2B5EF4-FFF2-40B4-BE49-F238E27FC236}">
                  <a16:creationId xmlns:a16="http://schemas.microsoft.com/office/drawing/2014/main" id="{5CD12D51-F9A8-4CC9-B9C9-206EAFD8C1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54288" y="2598738"/>
              <a:ext cx="66675" cy="420688"/>
            </a:xfrm>
            <a:custGeom>
              <a:avLst/>
              <a:gdLst/>
              <a:ahLst/>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p:spPr>
        </p:sp>
        <p:sp>
          <p:nvSpPr>
            <p:cNvPr id="71" name="Freeform 18">
              <a:extLst>
                <a:ext uri="{FF2B5EF4-FFF2-40B4-BE49-F238E27FC236}">
                  <a16:creationId xmlns:a16="http://schemas.microsoft.com/office/drawing/2014/main" id="{266B326C-1178-40F9-A265-6067D363B4B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757738"/>
              <a:ext cx="161925" cy="873125"/>
            </a:xfrm>
            <a:custGeom>
              <a:avLst/>
              <a:gdLst/>
              <a:ahLst/>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p:spPr>
        </p:sp>
        <p:sp>
          <p:nvSpPr>
            <p:cNvPr id="72" name="Freeform 19">
              <a:extLst>
                <a:ext uri="{FF2B5EF4-FFF2-40B4-BE49-F238E27FC236}">
                  <a16:creationId xmlns:a16="http://schemas.microsoft.com/office/drawing/2014/main" id="{12F3B319-F00B-4755-BC54-95511E21DB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8013" y="1282700"/>
              <a:ext cx="1768475" cy="3448050"/>
            </a:xfrm>
            <a:custGeom>
              <a:avLst/>
              <a:gdLst/>
              <a:ahLst/>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p:spPr>
        </p:sp>
        <p:sp>
          <p:nvSpPr>
            <p:cNvPr id="73" name="Freeform 20">
              <a:extLst>
                <a:ext uri="{FF2B5EF4-FFF2-40B4-BE49-F238E27FC236}">
                  <a16:creationId xmlns:a16="http://schemas.microsoft.com/office/drawing/2014/main" id="{3079D7BD-8A3F-47F6-8407-D9DA96FF35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73426" y="5653088"/>
              <a:ext cx="138113" cy="287338"/>
            </a:xfrm>
            <a:custGeom>
              <a:avLst/>
              <a:gdLst/>
              <a:ahLst/>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p:spPr>
        </p:sp>
        <p:sp>
          <p:nvSpPr>
            <p:cNvPr id="74" name="Freeform 21">
              <a:extLst>
                <a:ext uri="{FF2B5EF4-FFF2-40B4-BE49-F238E27FC236}">
                  <a16:creationId xmlns:a16="http://schemas.microsoft.com/office/drawing/2014/main" id="{1F97C31C-8585-43FB-924B-8ADD6512332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143251" y="4656138"/>
              <a:ext cx="31750" cy="188913"/>
            </a:xfrm>
            <a:custGeom>
              <a:avLst/>
              <a:gdLst/>
              <a:ahLst/>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p:spPr>
        </p:sp>
        <p:sp>
          <p:nvSpPr>
            <p:cNvPr id="75" name="Freeform 22">
              <a:extLst>
                <a:ext uri="{FF2B5EF4-FFF2-40B4-BE49-F238E27FC236}">
                  <a16:creationId xmlns:a16="http://schemas.microsoft.com/office/drawing/2014/main" id="{A33E1C89-7E74-49BF-A5D1-9A352ED03E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11513" y="5410200"/>
              <a:ext cx="203200" cy="530225"/>
            </a:xfrm>
            <a:custGeom>
              <a:avLst/>
              <a:gdLst/>
              <a:ahLst/>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p:spPr>
        </p:sp>
      </p:grpSp>
      <p:grpSp>
        <p:nvGrpSpPr>
          <p:cNvPr id="77" name="Group 76">
            <a:extLst>
              <a:ext uri="{FF2B5EF4-FFF2-40B4-BE49-F238E27FC236}">
                <a16:creationId xmlns:a16="http://schemas.microsoft.com/office/drawing/2014/main" id="{0C4A17ED-96AA-44A6-A050-E1A7A1CDD9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7224" y="-786"/>
            <a:ext cx="2356675" cy="6854040"/>
            <a:chOff x="6627813" y="194833"/>
            <a:chExt cx="1952625" cy="5678918"/>
          </a:xfrm>
        </p:grpSpPr>
        <p:sp>
          <p:nvSpPr>
            <p:cNvPr id="78" name="Freeform 27">
              <a:extLst>
                <a:ext uri="{FF2B5EF4-FFF2-40B4-BE49-F238E27FC236}">
                  <a16:creationId xmlns:a16="http://schemas.microsoft.com/office/drawing/2014/main" id="{FBB2A87E-3E24-4A6F-9FD8-0F1436D4D3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27813" y="194833"/>
              <a:ext cx="409575" cy="3646488"/>
            </a:xfrm>
            <a:custGeom>
              <a:avLst/>
              <a:gdLst/>
              <a:ahLst/>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p:spPr>
        </p:sp>
        <p:sp>
          <p:nvSpPr>
            <p:cNvPr id="79" name="Freeform 28">
              <a:extLst>
                <a:ext uri="{FF2B5EF4-FFF2-40B4-BE49-F238E27FC236}">
                  <a16:creationId xmlns:a16="http://schemas.microsoft.com/office/drawing/2014/main" id="{257F945B-2AA3-4328-BFF5-20DE64011B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61201" y="3771900"/>
              <a:ext cx="350838" cy="1309688"/>
            </a:xfrm>
            <a:custGeom>
              <a:avLst/>
              <a:gdLst/>
              <a:ahLst/>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p:spPr>
        </p:sp>
        <p:sp>
          <p:nvSpPr>
            <p:cNvPr id="80" name="Freeform 29">
              <a:extLst>
                <a:ext uri="{FF2B5EF4-FFF2-40B4-BE49-F238E27FC236}">
                  <a16:creationId xmlns:a16="http://schemas.microsoft.com/office/drawing/2014/main" id="{E1A7230F-6A6F-403C-9D83-7176E285251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053013"/>
              <a:ext cx="357188" cy="820738"/>
            </a:xfrm>
            <a:custGeom>
              <a:avLst/>
              <a:gdLst/>
              <a:ahLst/>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p:spPr>
        </p:sp>
        <p:sp>
          <p:nvSpPr>
            <p:cNvPr id="81" name="Freeform 30">
              <a:extLst>
                <a:ext uri="{FF2B5EF4-FFF2-40B4-BE49-F238E27FC236}">
                  <a16:creationId xmlns:a16="http://schemas.microsoft.com/office/drawing/2014/main" id="{E33E315A-9CB0-460E-A8B7-0A064BBFA0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37388" y="3811588"/>
              <a:ext cx="457200" cy="1852613"/>
            </a:xfrm>
            <a:custGeom>
              <a:avLst/>
              <a:gdLst/>
              <a:ahLst/>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p:spPr>
        </p:sp>
        <p:sp>
          <p:nvSpPr>
            <p:cNvPr id="82" name="Freeform 31">
              <a:extLst>
                <a:ext uri="{FF2B5EF4-FFF2-40B4-BE49-F238E27FC236}">
                  <a16:creationId xmlns:a16="http://schemas.microsoft.com/office/drawing/2014/main" id="{22CAAD33-CFAD-4E61-82AE-0C6F838530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92938" y="1263650"/>
              <a:ext cx="144463" cy="2508250"/>
            </a:xfrm>
            <a:custGeom>
              <a:avLst/>
              <a:gdLst/>
              <a:ahLst/>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p:spPr>
        </p:sp>
        <p:sp>
          <p:nvSpPr>
            <p:cNvPr id="83" name="Freeform 32">
              <a:extLst>
                <a:ext uri="{FF2B5EF4-FFF2-40B4-BE49-F238E27FC236}">
                  <a16:creationId xmlns:a16="http://schemas.microsoft.com/office/drawing/2014/main" id="{1A20E13C-2540-4000-A13B-8F781100E38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526338" y="5640388"/>
              <a:ext cx="111125" cy="233363"/>
            </a:xfrm>
            <a:custGeom>
              <a:avLst/>
              <a:gdLst/>
              <a:ahLst/>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p:spPr>
        </p:sp>
        <p:sp>
          <p:nvSpPr>
            <p:cNvPr id="84" name="Freeform 33">
              <a:extLst>
                <a:ext uri="{FF2B5EF4-FFF2-40B4-BE49-F238E27FC236}">
                  <a16:creationId xmlns:a16="http://schemas.microsoft.com/office/drawing/2014/main" id="{51EF0A01-E03D-448B-B12E-D5BFC6D0D2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021513" y="3598863"/>
              <a:ext cx="68263" cy="423863"/>
            </a:xfrm>
            <a:custGeom>
              <a:avLst/>
              <a:gdLst/>
              <a:ahLst/>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p:spPr>
        </p:sp>
        <p:sp>
          <p:nvSpPr>
            <p:cNvPr id="85" name="Freeform 34">
              <a:extLst>
                <a:ext uri="{FF2B5EF4-FFF2-40B4-BE49-F238E27FC236}">
                  <a16:creationId xmlns:a16="http://schemas.microsoft.com/office/drawing/2014/main" id="{58286A03-168E-477B-8876-2C53E4950D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2801938"/>
              <a:ext cx="1168400" cy="2251075"/>
            </a:xfrm>
            <a:custGeom>
              <a:avLst/>
              <a:gdLst/>
              <a:ahLst/>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p:spPr>
        </p:sp>
        <p:sp>
          <p:nvSpPr>
            <p:cNvPr id="86" name="Freeform 35">
              <a:extLst>
                <a:ext uri="{FF2B5EF4-FFF2-40B4-BE49-F238E27FC236}">
                  <a16:creationId xmlns:a16="http://schemas.microsoft.com/office/drawing/2014/main" id="{3DFFC705-1899-4E4C-AE76-F85BAF2F66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94588" y="5664200"/>
              <a:ext cx="100013" cy="209550"/>
            </a:xfrm>
            <a:custGeom>
              <a:avLst/>
              <a:gdLst/>
              <a:ahLst/>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p:spPr>
        </p:sp>
        <p:sp>
          <p:nvSpPr>
            <p:cNvPr id="87" name="Freeform 36">
              <a:extLst>
                <a:ext uri="{FF2B5EF4-FFF2-40B4-BE49-F238E27FC236}">
                  <a16:creationId xmlns:a16="http://schemas.microsoft.com/office/drawing/2014/main" id="{01C9598D-BDF6-4A24-83B6-4DCA4D134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5081588"/>
              <a:ext cx="114300" cy="558800"/>
            </a:xfrm>
            <a:custGeom>
              <a:avLst/>
              <a:gdLst/>
              <a:ahLst/>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p:spPr>
        </p:sp>
        <p:sp>
          <p:nvSpPr>
            <p:cNvPr id="88" name="Freeform 37">
              <a:extLst>
                <a:ext uri="{FF2B5EF4-FFF2-40B4-BE49-F238E27FC236}">
                  <a16:creationId xmlns:a16="http://schemas.microsoft.com/office/drawing/2014/main" id="{950C8213-67CD-4DEF-AA44-8BB31013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12038" y="4978400"/>
              <a:ext cx="31750" cy="188913"/>
            </a:xfrm>
            <a:custGeom>
              <a:avLst/>
              <a:gdLst/>
              <a:ahLst/>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p:spPr>
        </p:sp>
        <p:sp>
          <p:nvSpPr>
            <p:cNvPr id="89" name="Freeform 38">
              <a:extLst>
                <a:ext uri="{FF2B5EF4-FFF2-40B4-BE49-F238E27FC236}">
                  <a16:creationId xmlns:a16="http://schemas.microsoft.com/office/drawing/2014/main" id="{2016FE1D-E3EB-4CF6-809B-159872CC78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439026" y="5434013"/>
              <a:ext cx="174625" cy="439738"/>
            </a:xfrm>
            <a:custGeom>
              <a:avLst/>
              <a:gdLst/>
              <a:ahLst/>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p:spPr>
        </p:sp>
      </p:grpSp>
      <p:sp>
        <p:nvSpPr>
          <p:cNvPr id="91" name="Rectangle 90">
            <a:extLst>
              <a:ext uri="{FF2B5EF4-FFF2-40B4-BE49-F238E27FC236}">
                <a16:creationId xmlns:a16="http://schemas.microsoft.com/office/drawing/2014/main" id="{CE6C63DC-BAE4-42B6-8FDF-F6467C2D23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82880"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93" name="Freeform 11">
            <a:extLst>
              <a:ext uri="{FF2B5EF4-FFF2-40B4-BE49-F238E27FC236}">
                <a16:creationId xmlns:a16="http://schemas.microsoft.com/office/drawing/2014/main" id="{BFE4781A-41C7-4F27-8792-A74EFB8E5C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4189" y="714375"/>
            <a:ext cx="1588527" cy="507297"/>
          </a:xfrm>
          <a:custGeom>
            <a:avLst/>
            <a:gdLst/>
            <a:ahLst/>
            <a:cxnLst/>
            <a:rect l="l" t="t" r="r" b="b"/>
            <a:pathLst>
              <a:path w="9248" h="10000">
                <a:moveTo>
                  <a:pt x="9248" y="4701"/>
                </a:moveTo>
                <a:lnTo>
                  <a:pt x="7915" y="188"/>
                </a:lnTo>
                <a:cubicBezTo>
                  <a:pt x="7906" y="156"/>
                  <a:pt x="7895" y="126"/>
                  <a:pt x="7886" y="94"/>
                </a:cubicBezTo>
                <a:cubicBezTo>
                  <a:pt x="7859" y="0"/>
                  <a:pt x="7831" y="0"/>
                  <a:pt x="7803" y="0"/>
                </a:cubicBezTo>
                <a:lnTo>
                  <a:pt x="7275" y="0"/>
                </a:lnTo>
                <a:lnTo>
                  <a:pt x="0" y="70"/>
                </a:lnTo>
                <a:cubicBezTo>
                  <a:pt x="8" y="3380"/>
                  <a:pt x="17" y="6690"/>
                  <a:pt x="25" y="10000"/>
                </a:cubicBezTo>
                <a:lnTo>
                  <a:pt x="7275" y="9966"/>
                </a:lnTo>
                <a:lnTo>
                  <a:pt x="7803" y="9966"/>
                </a:lnTo>
                <a:cubicBezTo>
                  <a:pt x="7831" y="9966"/>
                  <a:pt x="7859" y="9872"/>
                  <a:pt x="7886" y="9872"/>
                </a:cubicBezTo>
                <a:cubicBezTo>
                  <a:pt x="7886" y="9778"/>
                  <a:pt x="7915" y="9778"/>
                  <a:pt x="7915" y="9778"/>
                </a:cubicBezTo>
                <a:lnTo>
                  <a:pt x="9248" y="5265"/>
                </a:lnTo>
                <a:cubicBezTo>
                  <a:pt x="9303" y="5077"/>
                  <a:pt x="9303" y="4889"/>
                  <a:pt x="9248" y="4701"/>
                </a:cubicBezTo>
                <a:close/>
              </a:path>
            </a:pathLst>
          </a:custGeom>
          <a:solidFill>
            <a:schemeClr val="accent1"/>
          </a:solidFill>
          <a:ln>
            <a:noFill/>
          </a:ln>
        </p:spPr>
      </p:sp>
      <p:sp>
        <p:nvSpPr>
          <p:cNvPr id="95" name="Rectangle 94">
            <a:extLst>
              <a:ext uri="{FF2B5EF4-FFF2-40B4-BE49-F238E27FC236}">
                <a16:creationId xmlns:a16="http://schemas.microsoft.com/office/drawing/2014/main" id="{19FE08D8-CEA0-461E-870A-02CD15D9B9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059079"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D2F6B00-B18C-4BA0-9126-A0BF3F4F0DAC}"/>
              </a:ext>
            </a:extLst>
          </p:cNvPr>
          <p:cNvSpPr>
            <a:spLocks noGrp="1"/>
          </p:cNvSpPr>
          <p:nvPr>
            <p:ph type="title"/>
          </p:nvPr>
        </p:nvSpPr>
        <p:spPr>
          <a:xfrm>
            <a:off x="1259893" y="3101093"/>
            <a:ext cx="2454052" cy="3029344"/>
          </a:xfrm>
        </p:spPr>
        <p:txBody>
          <a:bodyPr vert="horz" lIns="91440" tIns="45720" rIns="91440" bIns="45720" rtlCol="0" anchor="t">
            <a:normAutofit/>
          </a:bodyPr>
          <a:lstStyle/>
          <a:p>
            <a:r>
              <a:rPr lang="en-US" sz="3000">
                <a:solidFill>
                  <a:schemeClr val="bg1"/>
                </a:solidFill>
              </a:rPr>
              <a:t>Conclusions</a:t>
            </a:r>
          </a:p>
        </p:txBody>
      </p:sp>
      <p:sp>
        <p:nvSpPr>
          <p:cNvPr id="97" name="Freeform 11">
            <a:extLst>
              <a:ext uri="{FF2B5EF4-FFF2-40B4-BE49-F238E27FC236}">
                <a16:creationId xmlns:a16="http://schemas.microsoft.com/office/drawing/2014/main" id="{2B982904-A46E-41DF-BA98-61E2300C7D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flipV="1">
            <a:off x="-159" y="3179901"/>
            <a:ext cx="1098194" cy="514066"/>
          </a:xfrm>
          <a:custGeom>
            <a:avLst/>
            <a:gdLst>
              <a:gd name="connsiteX0" fmla="*/ 10000 w 10044"/>
              <a:gd name="connsiteY0" fmla="*/ 4701 h 9966"/>
              <a:gd name="connsiteX1" fmla="*/ 8559 w 10044"/>
              <a:gd name="connsiteY1" fmla="*/ 188 h 9966"/>
              <a:gd name="connsiteX2" fmla="*/ 8527 w 10044"/>
              <a:gd name="connsiteY2" fmla="*/ 94 h 9966"/>
              <a:gd name="connsiteX3" fmla="*/ 8438 w 10044"/>
              <a:gd name="connsiteY3" fmla="*/ 0 h 9966"/>
              <a:gd name="connsiteX4" fmla="*/ 7867 w 10044"/>
              <a:gd name="connsiteY4" fmla="*/ 0 h 9966"/>
              <a:gd name="connsiteX5" fmla="*/ 0 w 10044"/>
              <a:gd name="connsiteY5" fmla="*/ 70 h 9966"/>
              <a:gd name="connsiteX6" fmla="*/ 3132 w 10044"/>
              <a:gd name="connsiteY6" fmla="*/ 9763 h 9966"/>
              <a:gd name="connsiteX7" fmla="*/ 7867 w 10044"/>
              <a:gd name="connsiteY7" fmla="*/ 9966 h 9966"/>
              <a:gd name="connsiteX8" fmla="*/ 8438 w 10044"/>
              <a:gd name="connsiteY8" fmla="*/ 9966 h 9966"/>
              <a:gd name="connsiteX9" fmla="*/ 8527 w 10044"/>
              <a:gd name="connsiteY9" fmla="*/ 9872 h 9966"/>
              <a:gd name="connsiteX10" fmla="*/ 8559 w 10044"/>
              <a:gd name="connsiteY10" fmla="*/ 9778 h 9966"/>
              <a:gd name="connsiteX11" fmla="*/ 10000 w 10044"/>
              <a:gd name="connsiteY11" fmla="*/ 5265 h 9966"/>
              <a:gd name="connsiteX12" fmla="*/ 10000 w 10044"/>
              <a:gd name="connsiteY12" fmla="*/ 4701 h 9966"/>
              <a:gd name="connsiteX0" fmla="*/ 6839 w 6883"/>
              <a:gd name="connsiteY0" fmla="*/ 4885 h 10168"/>
              <a:gd name="connsiteX1" fmla="*/ 5405 w 6883"/>
              <a:gd name="connsiteY1" fmla="*/ 357 h 10168"/>
              <a:gd name="connsiteX2" fmla="*/ 5373 w 6883"/>
              <a:gd name="connsiteY2" fmla="*/ 262 h 10168"/>
              <a:gd name="connsiteX3" fmla="*/ 5284 w 6883"/>
              <a:gd name="connsiteY3" fmla="*/ 168 h 10168"/>
              <a:gd name="connsiteX4" fmla="*/ 4716 w 6883"/>
              <a:gd name="connsiteY4" fmla="*/ 168 h 10168"/>
              <a:gd name="connsiteX5" fmla="*/ 50 w 6883"/>
              <a:gd name="connsiteY5" fmla="*/ 0 h 10168"/>
              <a:gd name="connsiteX6" fmla="*/ 1 w 6883"/>
              <a:gd name="connsiteY6" fmla="*/ 9964 h 10168"/>
              <a:gd name="connsiteX7" fmla="*/ 4716 w 6883"/>
              <a:gd name="connsiteY7" fmla="*/ 10168 h 10168"/>
              <a:gd name="connsiteX8" fmla="*/ 5284 w 6883"/>
              <a:gd name="connsiteY8" fmla="*/ 10168 h 10168"/>
              <a:gd name="connsiteX9" fmla="*/ 5373 w 6883"/>
              <a:gd name="connsiteY9" fmla="*/ 10074 h 10168"/>
              <a:gd name="connsiteX10" fmla="*/ 5405 w 6883"/>
              <a:gd name="connsiteY10" fmla="*/ 9979 h 10168"/>
              <a:gd name="connsiteX11" fmla="*/ 6839 w 6883"/>
              <a:gd name="connsiteY11" fmla="*/ 5451 h 10168"/>
              <a:gd name="connsiteX12" fmla="*/ 6839 w 6883"/>
              <a:gd name="connsiteY12" fmla="*/ 4885 h 10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883" h="10168">
                <a:moveTo>
                  <a:pt x="6839" y="4885"/>
                </a:moveTo>
                <a:lnTo>
                  <a:pt x="5405" y="357"/>
                </a:lnTo>
                <a:cubicBezTo>
                  <a:pt x="5395" y="325"/>
                  <a:pt x="5383" y="294"/>
                  <a:pt x="5373" y="262"/>
                </a:cubicBezTo>
                <a:cubicBezTo>
                  <a:pt x="5344" y="168"/>
                  <a:pt x="5314" y="168"/>
                  <a:pt x="5284" y="168"/>
                </a:cubicBezTo>
                <a:lnTo>
                  <a:pt x="4716" y="168"/>
                </a:lnTo>
                <a:lnTo>
                  <a:pt x="50" y="0"/>
                </a:lnTo>
                <a:cubicBezTo>
                  <a:pt x="59" y="3322"/>
                  <a:pt x="-8" y="6643"/>
                  <a:pt x="1" y="9964"/>
                </a:cubicBezTo>
                <a:lnTo>
                  <a:pt x="4716" y="10168"/>
                </a:lnTo>
                <a:lnTo>
                  <a:pt x="5284" y="10168"/>
                </a:lnTo>
                <a:cubicBezTo>
                  <a:pt x="5314" y="10168"/>
                  <a:pt x="5344" y="10074"/>
                  <a:pt x="5373" y="10074"/>
                </a:cubicBezTo>
                <a:cubicBezTo>
                  <a:pt x="5373" y="9979"/>
                  <a:pt x="5405" y="9979"/>
                  <a:pt x="5405" y="9979"/>
                </a:cubicBezTo>
                <a:lnTo>
                  <a:pt x="6839" y="5451"/>
                </a:lnTo>
                <a:cubicBezTo>
                  <a:pt x="6898" y="5262"/>
                  <a:pt x="6898" y="5074"/>
                  <a:pt x="6839" y="4885"/>
                </a:cubicBezTo>
                <a:close/>
              </a:path>
            </a:pathLst>
          </a:custGeom>
          <a:solidFill>
            <a:schemeClr val="accent1"/>
          </a:solidFill>
          <a:ln>
            <a:noFill/>
          </a:ln>
        </p:spPr>
      </p:sp>
      <p:sp useBgFill="1">
        <p:nvSpPr>
          <p:cNvPr id="99" name="Rectangle 98">
            <a:extLst>
              <a:ext uri="{FF2B5EF4-FFF2-40B4-BE49-F238E27FC236}">
                <a16:creationId xmlns:a16="http://schemas.microsoft.com/office/drawing/2014/main" id="{27018161-547E-48F7-A0D9-272C9EA5B3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95736" y="0"/>
            <a:ext cx="739626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40E5120-6405-4985-8482-4E89FE194887}"/>
              </a:ext>
            </a:extLst>
          </p:cNvPr>
          <p:cNvSpPr txBox="1"/>
          <p:nvPr/>
        </p:nvSpPr>
        <p:spPr>
          <a:xfrm>
            <a:off x="4706578" y="589722"/>
            <a:ext cx="6798033" cy="5321500"/>
          </a:xfrm>
          <a:prstGeom prst="rect">
            <a:avLst/>
          </a:prstGeom>
        </p:spPr>
        <p:txBody>
          <a:bodyPr vert="horz" lIns="91440" tIns="45720" rIns="91440" bIns="45720" rtlCol="0" anchor="ctr">
            <a:normAutofit/>
          </a:bodyPr>
          <a:lstStyle/>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Broad Jump is the most useful general drill that translates into NFL success</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Throughout all the data we plotted; we came to the conclusion that NFL combine drills are virtually useless towards the Quarterback position. There is currently no combine drill that accurately reflects what a quarterback needs to do to "succeed" in the NFL.</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Wide Receivers\Defensive Backs\Defensive Line are the positions that combine drills matter the most to "succeed" in the NFL. In other words, pure athleticism are more needed in these positions more so than any other position</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Contrary to popular belief; quickness (Shuttle&amp;3Cone) were more accurate representations rather than straight line speed (40 Yard) in overall success for Wide Receivers </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Defensive backs were far and away the most athletically gifted in comparison to all other positions. It is not a stretch to say they are the most athletically demanding position in the NFL. </a:t>
            </a:r>
          </a:p>
          <a:p>
            <a:pPr marL="285750" indent="-285750">
              <a:lnSpc>
                <a:spcPct val="90000"/>
              </a:lnSpc>
              <a:spcBef>
                <a:spcPts val="1000"/>
              </a:spcBef>
              <a:buClr>
                <a:schemeClr val="accent1"/>
              </a:buClr>
              <a:buFont typeface="Wingdings 3" charset="2"/>
              <a:buChar char=""/>
            </a:pPr>
            <a:r>
              <a:rPr lang="en-US" sz="1500">
                <a:solidFill>
                  <a:schemeClr val="tx1">
                    <a:lumMod val="75000"/>
                    <a:lumOff val="25000"/>
                  </a:schemeClr>
                </a:solidFill>
              </a:rPr>
              <a:t>Defensive line prospects were the only position that showed that lacking in one area could be compensated by excelling in another (IE, where they lacked in weight, they made up in pure speed vice versa)</a:t>
            </a:r>
          </a:p>
          <a:p>
            <a:pPr marL="285750" indent="-285750">
              <a:lnSpc>
                <a:spcPct val="90000"/>
              </a:lnSpc>
              <a:spcBef>
                <a:spcPts val="1000"/>
              </a:spcBef>
              <a:buClr>
                <a:schemeClr val="accent1"/>
              </a:buClr>
              <a:buFont typeface="Wingdings 3" charset="2"/>
              <a:buChar char=""/>
            </a:pPr>
            <a:endParaRPr lang="en-US" sz="1500">
              <a:solidFill>
                <a:schemeClr val="tx1">
                  <a:lumMod val="75000"/>
                  <a:lumOff val="25000"/>
                </a:schemeClr>
              </a:solidFill>
            </a:endParaRPr>
          </a:p>
        </p:txBody>
      </p:sp>
    </p:spTree>
    <p:extLst>
      <p:ext uri="{BB962C8B-B14F-4D97-AF65-F5344CB8AC3E}">
        <p14:creationId xmlns:p14="http://schemas.microsoft.com/office/powerpoint/2010/main" val="26726481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FDC78-9B85-40C1-BBD4-AAF03045E8D6}"/>
              </a:ext>
            </a:extLst>
          </p:cNvPr>
          <p:cNvSpPr>
            <a:spLocks noGrp="1"/>
          </p:cNvSpPr>
          <p:nvPr>
            <p:ph type="ctrTitle"/>
          </p:nvPr>
        </p:nvSpPr>
        <p:spPr>
          <a:xfrm>
            <a:off x="4311995" y="1494182"/>
            <a:ext cx="8915399" cy="2262781"/>
          </a:xfrm>
        </p:spPr>
        <p:txBody>
          <a:bodyPr/>
          <a:lstStyle/>
          <a:p>
            <a:r>
              <a:rPr lang="en-US" dirty="0"/>
              <a:t>Questions?</a:t>
            </a:r>
          </a:p>
        </p:txBody>
      </p:sp>
    </p:spTree>
    <p:extLst>
      <p:ext uri="{BB962C8B-B14F-4D97-AF65-F5344CB8AC3E}">
        <p14:creationId xmlns:p14="http://schemas.microsoft.com/office/powerpoint/2010/main" val="4543864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4720C7-DDB3-4CC0-A977-C0F62355FD4B}"/>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Objectives</a:t>
            </a:r>
          </a:p>
        </p:txBody>
      </p:sp>
      <p:sp>
        <p:nvSpPr>
          <p:cNvPr id="4" name="Rectangle 3">
            <a:extLst>
              <a:ext uri="{FF2B5EF4-FFF2-40B4-BE49-F238E27FC236}">
                <a16:creationId xmlns:a16="http://schemas.microsoft.com/office/drawing/2014/main" id="{8049B37D-252C-4723-B958-D5D94943CD3F}"/>
              </a:ext>
            </a:extLst>
          </p:cNvPr>
          <p:cNvSpPr/>
          <p:nvPr/>
        </p:nvSpPr>
        <p:spPr>
          <a:xfrm>
            <a:off x="3048000" y="1859340"/>
            <a:ext cx="6096000" cy="4247317"/>
          </a:xfrm>
          <a:prstGeom prst="rect">
            <a:avLst/>
          </a:prstGeom>
        </p:spPr>
        <p:txBody>
          <a:bodyPr>
            <a:spAutoFit/>
          </a:bodyPr>
          <a:lstStyle/>
          <a:p>
            <a:pPr marL="742950" lvl="1" indent="-285750">
              <a:buFont typeface="Arial" panose="020B0604020202020204" pitchFamily="34" charset="0"/>
              <a:buChar char="•"/>
            </a:pPr>
            <a:r>
              <a:rPr lang="en-US" dirty="0"/>
              <a:t>The purpose of this project is to see if there is a correlation between the combine drill results and NFL success</a:t>
            </a:r>
          </a:p>
          <a:p>
            <a:pPr lvl="2"/>
            <a:endParaRPr lang="en-US" dirty="0"/>
          </a:p>
          <a:p>
            <a:pPr marL="742950" lvl="1" indent="-285750">
              <a:buFont typeface="Arial" panose="020B0604020202020204" pitchFamily="34" charset="0"/>
              <a:buChar char="•"/>
            </a:pPr>
            <a:r>
              <a:rPr lang="en-US" dirty="0"/>
              <a:t>We will look at 5+ years worth of combine data to test our results. To measure “success”; we will use pro bowl appearances</a:t>
            </a:r>
          </a:p>
          <a:p>
            <a:pPr lvl="1"/>
            <a:endParaRPr lang="en-US" dirty="0"/>
          </a:p>
          <a:p>
            <a:pPr marL="742950" lvl="1" indent="-285750">
              <a:buFont typeface="Arial" panose="020B0604020202020204" pitchFamily="34" charset="0"/>
              <a:buChar char="•"/>
            </a:pPr>
            <a:r>
              <a:rPr lang="en-US" dirty="0"/>
              <a:t>Our primary goal is to identify a correlation between drill performance and NFL pro bowl appearances</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r>
              <a:rPr lang="en-US" dirty="0"/>
              <a:t>Our secondary goal is to identify what combination of drills for each position will most accurately predict future NFL success</a:t>
            </a:r>
          </a:p>
        </p:txBody>
      </p:sp>
    </p:spTree>
    <p:extLst>
      <p:ext uri="{BB962C8B-B14F-4D97-AF65-F5344CB8AC3E}">
        <p14:creationId xmlns:p14="http://schemas.microsoft.com/office/powerpoint/2010/main" val="30990347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DBEAB3-E8D1-40D7-92FE-20E66C2D9188}"/>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40 Yard Dash</a:t>
            </a:r>
            <a:endParaRPr lang="en-US" dirty="0"/>
          </a:p>
        </p:txBody>
      </p:sp>
      <p:sp>
        <p:nvSpPr>
          <p:cNvPr id="3" name="TextBox 2">
            <a:extLst>
              <a:ext uri="{FF2B5EF4-FFF2-40B4-BE49-F238E27FC236}">
                <a16:creationId xmlns:a16="http://schemas.microsoft.com/office/drawing/2014/main" id="{D33CAB72-C279-4583-A4C1-715948FD89E2}"/>
              </a:ext>
            </a:extLst>
          </p:cNvPr>
          <p:cNvSpPr txBox="1"/>
          <p:nvPr/>
        </p:nvSpPr>
        <p:spPr>
          <a:xfrm>
            <a:off x="2592924" y="1678848"/>
            <a:ext cx="9294276"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Straight line-speed</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Break-away ability</a:t>
            </a:r>
          </a:p>
        </p:txBody>
      </p:sp>
      <p:pic>
        <p:nvPicPr>
          <p:cNvPr id="5" name="Picture 4">
            <a:extLst>
              <a:ext uri="{FF2B5EF4-FFF2-40B4-BE49-F238E27FC236}">
                <a16:creationId xmlns:a16="http://schemas.microsoft.com/office/drawing/2014/main" id="{79A9BD54-8357-4B55-A02C-7D6440B94513}"/>
              </a:ext>
            </a:extLst>
          </p:cNvPr>
          <p:cNvPicPr>
            <a:picLocks noChangeAspect="1"/>
          </p:cNvPicPr>
          <p:nvPr/>
        </p:nvPicPr>
        <p:blipFill>
          <a:blip r:embed="rId2"/>
          <a:stretch>
            <a:fillRect/>
          </a:stretch>
        </p:blipFill>
        <p:spPr>
          <a:xfrm>
            <a:off x="2291811" y="3429000"/>
            <a:ext cx="3542714" cy="2542531"/>
          </a:xfrm>
          <a:prstGeom prst="rect">
            <a:avLst/>
          </a:prstGeom>
        </p:spPr>
      </p:pic>
      <p:pic>
        <p:nvPicPr>
          <p:cNvPr id="8" name="Picture 7">
            <a:extLst>
              <a:ext uri="{FF2B5EF4-FFF2-40B4-BE49-F238E27FC236}">
                <a16:creationId xmlns:a16="http://schemas.microsoft.com/office/drawing/2014/main" id="{89D490AA-4910-4043-9CF3-642E96B371AD}"/>
              </a:ext>
            </a:extLst>
          </p:cNvPr>
          <p:cNvPicPr>
            <a:picLocks noChangeAspect="1"/>
          </p:cNvPicPr>
          <p:nvPr/>
        </p:nvPicPr>
        <p:blipFill>
          <a:blip r:embed="rId3"/>
          <a:stretch>
            <a:fillRect/>
          </a:stretch>
        </p:blipFill>
        <p:spPr>
          <a:xfrm>
            <a:off x="6625326" y="1551931"/>
            <a:ext cx="4879285" cy="4419600"/>
          </a:xfrm>
          <a:prstGeom prst="rect">
            <a:avLst/>
          </a:prstGeom>
        </p:spPr>
      </p:pic>
    </p:spTree>
    <p:extLst>
      <p:ext uri="{BB962C8B-B14F-4D97-AF65-F5344CB8AC3E}">
        <p14:creationId xmlns:p14="http://schemas.microsoft.com/office/powerpoint/2010/main" val="40141421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33D282-A0D2-404F-B31C-534B494FD7FC}"/>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Vertical Jump</a:t>
            </a:r>
            <a:endParaRPr lang="en-US" dirty="0"/>
          </a:p>
        </p:txBody>
      </p:sp>
      <p:sp>
        <p:nvSpPr>
          <p:cNvPr id="4" name="TextBox 3">
            <a:extLst>
              <a:ext uri="{FF2B5EF4-FFF2-40B4-BE49-F238E27FC236}">
                <a16:creationId xmlns:a16="http://schemas.microsoft.com/office/drawing/2014/main" id="{0DB11690-36CD-4CA9-98C1-598B4959FDC9}"/>
              </a:ext>
            </a:extLst>
          </p:cNvPr>
          <p:cNvSpPr txBox="1"/>
          <p:nvPr/>
        </p:nvSpPr>
        <p:spPr>
          <a:xfrm>
            <a:off x="2592924" y="1905000"/>
            <a:ext cx="9250017"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endParaRPr lang="en-US" dirty="0"/>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Leaping ability </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Explosiveness</a:t>
            </a:r>
          </a:p>
        </p:txBody>
      </p:sp>
      <p:pic>
        <p:nvPicPr>
          <p:cNvPr id="6" name="Picture 5">
            <a:extLst>
              <a:ext uri="{FF2B5EF4-FFF2-40B4-BE49-F238E27FC236}">
                <a16:creationId xmlns:a16="http://schemas.microsoft.com/office/drawing/2014/main" id="{D07A16C3-7392-409E-B613-C12E589B35CC}"/>
              </a:ext>
            </a:extLst>
          </p:cNvPr>
          <p:cNvPicPr>
            <a:picLocks noChangeAspect="1"/>
          </p:cNvPicPr>
          <p:nvPr/>
        </p:nvPicPr>
        <p:blipFill>
          <a:blip r:embed="rId2"/>
          <a:stretch>
            <a:fillRect/>
          </a:stretch>
        </p:blipFill>
        <p:spPr>
          <a:xfrm>
            <a:off x="2725444" y="3185890"/>
            <a:ext cx="2760955" cy="3215882"/>
          </a:xfrm>
          <a:prstGeom prst="rect">
            <a:avLst/>
          </a:prstGeom>
        </p:spPr>
      </p:pic>
      <p:pic>
        <p:nvPicPr>
          <p:cNvPr id="5" name="Picture 4">
            <a:extLst>
              <a:ext uri="{FF2B5EF4-FFF2-40B4-BE49-F238E27FC236}">
                <a16:creationId xmlns:a16="http://schemas.microsoft.com/office/drawing/2014/main" id="{432D90C8-BBB3-452D-A47D-42DAF165E016}"/>
              </a:ext>
            </a:extLst>
          </p:cNvPr>
          <p:cNvPicPr>
            <a:picLocks noChangeAspect="1"/>
          </p:cNvPicPr>
          <p:nvPr/>
        </p:nvPicPr>
        <p:blipFill>
          <a:blip r:embed="rId3"/>
          <a:stretch>
            <a:fillRect/>
          </a:stretch>
        </p:blipFill>
        <p:spPr>
          <a:xfrm>
            <a:off x="6096001" y="1481992"/>
            <a:ext cx="5314950" cy="4362450"/>
          </a:xfrm>
          <a:prstGeom prst="rect">
            <a:avLst/>
          </a:prstGeom>
        </p:spPr>
      </p:pic>
    </p:spTree>
    <p:extLst>
      <p:ext uri="{BB962C8B-B14F-4D97-AF65-F5344CB8AC3E}">
        <p14:creationId xmlns:p14="http://schemas.microsoft.com/office/powerpoint/2010/main" val="29280966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52B54B-5822-478C-B669-1102FE72C8F6}"/>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Broad Jump</a:t>
            </a:r>
            <a:endParaRPr lang="en-US" dirty="0"/>
          </a:p>
        </p:txBody>
      </p:sp>
      <p:sp>
        <p:nvSpPr>
          <p:cNvPr id="3" name="TextBox 2">
            <a:extLst>
              <a:ext uri="{FF2B5EF4-FFF2-40B4-BE49-F238E27FC236}">
                <a16:creationId xmlns:a16="http://schemas.microsoft.com/office/drawing/2014/main" id="{EF6F8670-8ACC-4B77-AEE0-82F42308C63F}"/>
              </a:ext>
            </a:extLst>
          </p:cNvPr>
          <p:cNvSpPr txBox="1"/>
          <p:nvPr/>
        </p:nvSpPr>
        <p:spPr>
          <a:xfrm>
            <a:off x="2592924" y="1789043"/>
            <a:ext cx="9011478"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p>
          <a:p>
            <a:pPr marL="285750" indent="-285750">
              <a:buFont typeface="Arial" panose="020B0604020202020204" pitchFamily="34" charset="0"/>
              <a:buChar char="•"/>
            </a:pPr>
            <a:r>
              <a:rPr lang="en-US" dirty="0"/>
              <a:t>Lower-body power</a:t>
            </a:r>
          </a:p>
          <a:p>
            <a:pPr marL="285750" indent="-285750">
              <a:buFont typeface="Arial" panose="020B0604020202020204" pitchFamily="34" charset="0"/>
              <a:buChar char="•"/>
            </a:pPr>
            <a:r>
              <a:rPr lang="en-US" dirty="0"/>
              <a:t>Balance</a:t>
            </a:r>
          </a:p>
          <a:p>
            <a:pPr marL="285750" indent="-285750">
              <a:buFont typeface="Arial" panose="020B0604020202020204" pitchFamily="34" charset="0"/>
              <a:buChar char="•"/>
            </a:pPr>
            <a:r>
              <a:rPr lang="en-US" dirty="0"/>
              <a:t>Flexibility</a:t>
            </a: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Explosiveness</a:t>
            </a:r>
          </a:p>
        </p:txBody>
      </p:sp>
      <p:pic>
        <p:nvPicPr>
          <p:cNvPr id="5" name="Picture 4">
            <a:extLst>
              <a:ext uri="{FF2B5EF4-FFF2-40B4-BE49-F238E27FC236}">
                <a16:creationId xmlns:a16="http://schemas.microsoft.com/office/drawing/2014/main" id="{63D517F6-07A4-439B-8CC2-EBB3769E3456}"/>
              </a:ext>
            </a:extLst>
          </p:cNvPr>
          <p:cNvPicPr>
            <a:picLocks noChangeAspect="1"/>
          </p:cNvPicPr>
          <p:nvPr/>
        </p:nvPicPr>
        <p:blipFill>
          <a:blip r:embed="rId2"/>
          <a:stretch>
            <a:fillRect/>
          </a:stretch>
        </p:blipFill>
        <p:spPr>
          <a:xfrm>
            <a:off x="1875185" y="3788589"/>
            <a:ext cx="3810000" cy="2210327"/>
          </a:xfrm>
          <a:prstGeom prst="rect">
            <a:avLst/>
          </a:prstGeom>
        </p:spPr>
      </p:pic>
      <p:pic>
        <p:nvPicPr>
          <p:cNvPr id="6" name="Picture 5">
            <a:extLst>
              <a:ext uri="{FF2B5EF4-FFF2-40B4-BE49-F238E27FC236}">
                <a16:creationId xmlns:a16="http://schemas.microsoft.com/office/drawing/2014/main" id="{F8CFE195-3B11-4970-BDEC-B4F570467F0B}"/>
              </a:ext>
            </a:extLst>
          </p:cNvPr>
          <p:cNvPicPr>
            <a:picLocks noChangeAspect="1"/>
          </p:cNvPicPr>
          <p:nvPr/>
        </p:nvPicPr>
        <p:blipFill>
          <a:blip r:embed="rId3"/>
          <a:stretch>
            <a:fillRect/>
          </a:stretch>
        </p:blipFill>
        <p:spPr>
          <a:xfrm>
            <a:off x="6506816" y="1266825"/>
            <a:ext cx="4997795" cy="4153314"/>
          </a:xfrm>
          <a:prstGeom prst="rect">
            <a:avLst/>
          </a:prstGeom>
        </p:spPr>
      </p:pic>
    </p:spTree>
    <p:extLst>
      <p:ext uri="{BB962C8B-B14F-4D97-AF65-F5344CB8AC3E}">
        <p14:creationId xmlns:p14="http://schemas.microsoft.com/office/powerpoint/2010/main" val="614158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9C528-0A72-4CC3-9074-7DFF953E2251}"/>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Three-Cone Drill</a:t>
            </a:r>
            <a:br>
              <a:rPr lang="en-US" b="1" dirty="0"/>
            </a:br>
            <a:endParaRPr lang="en-US" dirty="0"/>
          </a:p>
        </p:txBody>
      </p:sp>
      <p:sp>
        <p:nvSpPr>
          <p:cNvPr id="3" name="TextBox 2">
            <a:extLst>
              <a:ext uri="{FF2B5EF4-FFF2-40B4-BE49-F238E27FC236}">
                <a16:creationId xmlns:a16="http://schemas.microsoft.com/office/drawing/2014/main" id="{61DF0BA8-5C3D-466E-84AA-5B4B7FB7F82B}"/>
              </a:ext>
            </a:extLst>
          </p:cNvPr>
          <p:cNvSpPr txBox="1"/>
          <p:nvPr/>
        </p:nvSpPr>
        <p:spPr>
          <a:xfrm>
            <a:off x="2610678" y="1749287"/>
            <a:ext cx="8984974"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p>
          <a:p>
            <a:pPr marL="285750" indent="-285750">
              <a:buFont typeface="Arial" panose="020B0604020202020204" pitchFamily="34" charset="0"/>
              <a:buChar char="•"/>
            </a:pPr>
            <a:r>
              <a:rPr lang="en-US" dirty="0"/>
              <a:t>Lateral agility </a:t>
            </a:r>
          </a:p>
          <a:p>
            <a:pPr marL="285750" indent="-285750">
              <a:buFont typeface="Arial" panose="020B0604020202020204" pitchFamily="34" charset="0"/>
              <a:buChar char="•"/>
            </a:pPr>
            <a:r>
              <a:rPr lang="en-US" dirty="0"/>
              <a:t>Change of direction</a:t>
            </a:r>
          </a:p>
          <a:p>
            <a:pPr marL="285750" indent="-285750">
              <a:buFont typeface="Arial" panose="020B0604020202020204" pitchFamily="34" charset="0"/>
              <a:buChar char="•"/>
            </a:pPr>
            <a:r>
              <a:rPr lang="en-US" dirty="0"/>
              <a:t>Acceleration</a:t>
            </a:r>
          </a:p>
          <a:p>
            <a:pPr marL="285750" indent="-285750">
              <a:buFont typeface="Arial" panose="020B0604020202020204" pitchFamily="34" charset="0"/>
              <a:buChar char="•"/>
            </a:pPr>
            <a:r>
              <a:rPr lang="en-US" dirty="0"/>
              <a:t>Coordination</a:t>
            </a:r>
          </a:p>
        </p:txBody>
      </p:sp>
      <p:pic>
        <p:nvPicPr>
          <p:cNvPr id="9" name="Picture 8">
            <a:extLst>
              <a:ext uri="{FF2B5EF4-FFF2-40B4-BE49-F238E27FC236}">
                <a16:creationId xmlns:a16="http://schemas.microsoft.com/office/drawing/2014/main" id="{2875C395-A840-43AF-B811-A6FB56D97308}"/>
              </a:ext>
            </a:extLst>
          </p:cNvPr>
          <p:cNvPicPr>
            <a:picLocks noChangeAspect="1"/>
          </p:cNvPicPr>
          <p:nvPr/>
        </p:nvPicPr>
        <p:blipFill>
          <a:blip r:embed="rId2"/>
          <a:stretch>
            <a:fillRect/>
          </a:stretch>
        </p:blipFill>
        <p:spPr>
          <a:xfrm>
            <a:off x="2407393" y="3631386"/>
            <a:ext cx="3860885" cy="2827791"/>
          </a:xfrm>
          <a:prstGeom prst="rect">
            <a:avLst/>
          </a:prstGeom>
        </p:spPr>
      </p:pic>
      <p:pic>
        <p:nvPicPr>
          <p:cNvPr id="5" name="Picture 4">
            <a:extLst>
              <a:ext uri="{FF2B5EF4-FFF2-40B4-BE49-F238E27FC236}">
                <a16:creationId xmlns:a16="http://schemas.microsoft.com/office/drawing/2014/main" id="{40EA0F1D-E339-4719-8F16-1E4EDCF769E3}"/>
              </a:ext>
            </a:extLst>
          </p:cNvPr>
          <p:cNvPicPr>
            <a:picLocks noChangeAspect="1"/>
          </p:cNvPicPr>
          <p:nvPr/>
        </p:nvPicPr>
        <p:blipFill>
          <a:blip r:embed="rId3"/>
          <a:stretch>
            <a:fillRect/>
          </a:stretch>
        </p:blipFill>
        <p:spPr>
          <a:xfrm>
            <a:off x="6758609" y="1683316"/>
            <a:ext cx="4968176" cy="3975362"/>
          </a:xfrm>
          <a:prstGeom prst="rect">
            <a:avLst/>
          </a:prstGeom>
        </p:spPr>
      </p:pic>
    </p:spTree>
    <p:extLst>
      <p:ext uri="{BB962C8B-B14F-4D97-AF65-F5344CB8AC3E}">
        <p14:creationId xmlns:p14="http://schemas.microsoft.com/office/powerpoint/2010/main" val="278629484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162F11-332A-4B42-B231-6BBDE1CEDC49}"/>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Shuttle</a:t>
            </a:r>
            <a:endParaRPr lang="en-US" dirty="0"/>
          </a:p>
        </p:txBody>
      </p:sp>
      <p:sp>
        <p:nvSpPr>
          <p:cNvPr id="4" name="TextBox 3">
            <a:extLst>
              <a:ext uri="{FF2B5EF4-FFF2-40B4-BE49-F238E27FC236}">
                <a16:creationId xmlns:a16="http://schemas.microsoft.com/office/drawing/2014/main" id="{F8EF18C2-1B26-421A-ADA1-6A1C506E4DC6}"/>
              </a:ext>
            </a:extLst>
          </p:cNvPr>
          <p:cNvSpPr txBox="1"/>
          <p:nvPr/>
        </p:nvSpPr>
        <p:spPr>
          <a:xfrm>
            <a:off x="2610678" y="1905000"/>
            <a:ext cx="8984974" cy="1477328"/>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p>
          <a:p>
            <a:pPr marL="285750" indent="-285750">
              <a:buFont typeface="Arial" panose="020B0604020202020204" pitchFamily="34" charset="0"/>
              <a:buChar char="•"/>
            </a:pPr>
            <a:r>
              <a:rPr lang="en-US" dirty="0"/>
              <a:t>Ability to change direction </a:t>
            </a:r>
          </a:p>
          <a:p>
            <a:pPr marL="285750" indent="-285750">
              <a:buFont typeface="Arial" panose="020B0604020202020204" pitchFamily="34" charset="0"/>
              <a:buChar char="•"/>
            </a:pPr>
            <a:r>
              <a:rPr lang="en-US" dirty="0"/>
              <a:t>Maintain balance</a:t>
            </a:r>
          </a:p>
          <a:p>
            <a:pPr marL="285750" indent="-285750">
              <a:buFont typeface="Arial" panose="020B0604020202020204" pitchFamily="34" charset="0"/>
              <a:buChar char="•"/>
            </a:pPr>
            <a:r>
              <a:rPr lang="en-US" dirty="0"/>
              <a:t>Acceleration</a:t>
            </a:r>
          </a:p>
          <a:p>
            <a:pPr marL="285750" indent="-285750">
              <a:buFont typeface="Arial" panose="020B0604020202020204" pitchFamily="34" charset="0"/>
              <a:buChar char="•"/>
            </a:pPr>
            <a:r>
              <a:rPr lang="en-US" dirty="0"/>
              <a:t>Short-area quickness</a:t>
            </a:r>
          </a:p>
        </p:txBody>
      </p:sp>
      <p:pic>
        <p:nvPicPr>
          <p:cNvPr id="6" name="Picture 5">
            <a:extLst>
              <a:ext uri="{FF2B5EF4-FFF2-40B4-BE49-F238E27FC236}">
                <a16:creationId xmlns:a16="http://schemas.microsoft.com/office/drawing/2014/main" id="{C7409F8B-4316-4214-8DD6-47B76AF12935}"/>
              </a:ext>
            </a:extLst>
          </p:cNvPr>
          <p:cNvPicPr>
            <a:picLocks noChangeAspect="1"/>
          </p:cNvPicPr>
          <p:nvPr/>
        </p:nvPicPr>
        <p:blipFill>
          <a:blip r:embed="rId2"/>
          <a:stretch>
            <a:fillRect/>
          </a:stretch>
        </p:blipFill>
        <p:spPr>
          <a:xfrm>
            <a:off x="2438598" y="3714989"/>
            <a:ext cx="3657402" cy="2476024"/>
          </a:xfrm>
          <a:prstGeom prst="rect">
            <a:avLst/>
          </a:prstGeom>
        </p:spPr>
      </p:pic>
      <p:pic>
        <p:nvPicPr>
          <p:cNvPr id="5" name="Picture 4">
            <a:extLst>
              <a:ext uri="{FF2B5EF4-FFF2-40B4-BE49-F238E27FC236}">
                <a16:creationId xmlns:a16="http://schemas.microsoft.com/office/drawing/2014/main" id="{0D7BE5A3-965A-4558-89D6-766CCFA4B282}"/>
              </a:ext>
            </a:extLst>
          </p:cNvPr>
          <p:cNvPicPr>
            <a:picLocks noChangeAspect="1"/>
          </p:cNvPicPr>
          <p:nvPr/>
        </p:nvPicPr>
        <p:blipFill>
          <a:blip r:embed="rId3"/>
          <a:stretch>
            <a:fillRect/>
          </a:stretch>
        </p:blipFill>
        <p:spPr>
          <a:xfrm>
            <a:off x="6891129" y="1448277"/>
            <a:ext cx="5125693" cy="4410075"/>
          </a:xfrm>
          <a:prstGeom prst="rect">
            <a:avLst/>
          </a:prstGeom>
        </p:spPr>
      </p:pic>
    </p:spTree>
    <p:extLst>
      <p:ext uri="{BB962C8B-B14F-4D97-AF65-F5344CB8AC3E}">
        <p14:creationId xmlns:p14="http://schemas.microsoft.com/office/powerpoint/2010/main" val="10310724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8B6AFC-1302-41AF-854D-EE3DEB35A7CD}"/>
              </a:ext>
            </a:extLst>
          </p:cNvPr>
          <p:cNvSpPr>
            <a:spLocks noGrp="1"/>
          </p:cNvSpPr>
          <p:nvPr>
            <p:ph type="title"/>
          </p:nvPr>
        </p:nvSpPr>
        <p:spPr/>
        <p:txBody>
          <a:bodyPr/>
          <a:lstStyle/>
          <a:p>
            <a:r>
              <a:rPr lang="en-US" dirty="0">
                <a:latin typeface="Arial" panose="020B0604020202020204" pitchFamily="34" charset="0"/>
                <a:cs typeface="Arial" panose="020B0604020202020204" pitchFamily="34" charset="0"/>
              </a:rPr>
              <a:t>NFL Combine Drills – Bench</a:t>
            </a:r>
            <a:endParaRPr lang="en-US" dirty="0"/>
          </a:p>
        </p:txBody>
      </p:sp>
      <p:sp>
        <p:nvSpPr>
          <p:cNvPr id="4" name="TextBox 3">
            <a:extLst>
              <a:ext uri="{FF2B5EF4-FFF2-40B4-BE49-F238E27FC236}">
                <a16:creationId xmlns:a16="http://schemas.microsoft.com/office/drawing/2014/main" id="{E6DB53BB-D9B7-45AB-B7CC-CEBE40C82A81}"/>
              </a:ext>
            </a:extLst>
          </p:cNvPr>
          <p:cNvSpPr txBox="1"/>
          <p:nvPr/>
        </p:nvSpPr>
        <p:spPr>
          <a:xfrm>
            <a:off x="2610678" y="1905000"/>
            <a:ext cx="8984974" cy="923330"/>
          </a:xfrm>
          <a:prstGeom prst="rect">
            <a:avLst/>
          </a:prstGeom>
          <a:noFill/>
        </p:spPr>
        <p:txBody>
          <a:bodyPr wrap="square" rtlCol="0">
            <a:spAutoFit/>
          </a:bodyPr>
          <a:lstStyle/>
          <a:p>
            <a:r>
              <a:rPr lang="en-US" dirty="0">
                <a:latin typeface="Arial" panose="020B0604020202020204" pitchFamily="34" charset="0"/>
                <a:cs typeface="Arial" panose="020B0604020202020204" pitchFamily="34" charset="0"/>
              </a:rPr>
              <a:t>What does it measures?</a:t>
            </a:r>
          </a:p>
          <a:p>
            <a:pPr marL="285750" indent="-285750">
              <a:buFont typeface="Arial" panose="020B0604020202020204" pitchFamily="34" charset="0"/>
              <a:buChar char="•"/>
            </a:pPr>
            <a:r>
              <a:rPr lang="en-US" dirty="0"/>
              <a:t>Strength </a:t>
            </a:r>
          </a:p>
          <a:p>
            <a:pPr marL="285750" indent="-285750">
              <a:buFont typeface="Arial" panose="020B0604020202020204" pitchFamily="34" charset="0"/>
              <a:buChar char="•"/>
            </a:pPr>
            <a:r>
              <a:rPr lang="en-US" dirty="0"/>
              <a:t>Power</a:t>
            </a:r>
          </a:p>
        </p:txBody>
      </p:sp>
      <p:pic>
        <p:nvPicPr>
          <p:cNvPr id="6" name="Picture 5">
            <a:extLst>
              <a:ext uri="{FF2B5EF4-FFF2-40B4-BE49-F238E27FC236}">
                <a16:creationId xmlns:a16="http://schemas.microsoft.com/office/drawing/2014/main" id="{A6895EE1-8137-47B6-B626-94AD97677940}"/>
              </a:ext>
            </a:extLst>
          </p:cNvPr>
          <p:cNvPicPr>
            <a:picLocks noChangeAspect="1"/>
          </p:cNvPicPr>
          <p:nvPr/>
        </p:nvPicPr>
        <p:blipFill>
          <a:blip r:embed="rId2"/>
          <a:stretch>
            <a:fillRect/>
          </a:stretch>
        </p:blipFill>
        <p:spPr>
          <a:xfrm>
            <a:off x="2052363" y="3429000"/>
            <a:ext cx="4043637" cy="2695561"/>
          </a:xfrm>
          <a:prstGeom prst="rect">
            <a:avLst/>
          </a:prstGeom>
        </p:spPr>
      </p:pic>
      <p:pic>
        <p:nvPicPr>
          <p:cNvPr id="5" name="Picture 4">
            <a:extLst>
              <a:ext uri="{FF2B5EF4-FFF2-40B4-BE49-F238E27FC236}">
                <a16:creationId xmlns:a16="http://schemas.microsoft.com/office/drawing/2014/main" id="{88063D2D-251F-4ECE-8687-F74DD707764F}"/>
              </a:ext>
            </a:extLst>
          </p:cNvPr>
          <p:cNvPicPr>
            <a:picLocks noChangeAspect="1"/>
          </p:cNvPicPr>
          <p:nvPr/>
        </p:nvPicPr>
        <p:blipFill>
          <a:blip r:embed="rId3"/>
          <a:stretch>
            <a:fillRect/>
          </a:stretch>
        </p:blipFill>
        <p:spPr>
          <a:xfrm>
            <a:off x="6912351" y="1600200"/>
            <a:ext cx="5155462" cy="3939209"/>
          </a:xfrm>
          <a:prstGeom prst="rect">
            <a:avLst/>
          </a:prstGeom>
        </p:spPr>
      </p:pic>
    </p:spTree>
    <p:extLst>
      <p:ext uri="{BB962C8B-B14F-4D97-AF65-F5344CB8AC3E}">
        <p14:creationId xmlns:p14="http://schemas.microsoft.com/office/powerpoint/2010/main" val="1560731774"/>
      </p:ext>
    </p:extLst>
  </p:cSld>
  <p:clrMapOvr>
    <a:masterClrMapping/>
  </p:clrMapOvr>
</p:sld>
</file>

<file path=ppt/theme/theme1.xml><?xml version="1.0" encoding="utf-8"?>
<a:theme xmlns:a="http://schemas.openxmlformats.org/drawingml/2006/main" name="Wisp">
  <a:themeElements>
    <a:clrScheme name="Wisp">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Wisp">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Wisp">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otalTime>60</TotalTime>
  <Words>1264</Words>
  <Application>Microsoft Office PowerPoint</Application>
  <PresentationFormat>Widescreen</PresentationFormat>
  <Paragraphs>98</Paragraphs>
  <Slides>22</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22</vt:i4>
      </vt:variant>
    </vt:vector>
  </HeadingPairs>
  <TitlesOfParts>
    <vt:vector size="26" baseType="lpstr">
      <vt:lpstr>Arial</vt:lpstr>
      <vt:lpstr>Century Gothic</vt:lpstr>
      <vt:lpstr>Wingdings 3</vt:lpstr>
      <vt:lpstr>Wisp</vt:lpstr>
      <vt:lpstr>Measuring NFL success by NFL Combine results </vt:lpstr>
      <vt:lpstr>What is the NFL Combine?</vt:lpstr>
      <vt:lpstr>Objectives</vt:lpstr>
      <vt:lpstr>NFL Combine Drills – 40 Yard Dash</vt:lpstr>
      <vt:lpstr>NFL Combine Drills – Vertical Jump</vt:lpstr>
      <vt:lpstr>NFL Combine Drills – Broad Jump</vt:lpstr>
      <vt:lpstr>NFL Combine Drills – Three-Cone Drill </vt:lpstr>
      <vt:lpstr>NFL Combine Drills – Shuttle</vt:lpstr>
      <vt:lpstr>NFL Combine Drills – Bench</vt:lpstr>
      <vt:lpstr>Our analytical approach</vt:lpstr>
      <vt:lpstr>General Athleticism</vt:lpstr>
      <vt:lpstr>Conclusion</vt:lpstr>
      <vt:lpstr>Defensive Line and Offensive Line</vt:lpstr>
      <vt:lpstr>Conclusion</vt:lpstr>
      <vt:lpstr>Defensive backs and Receivers</vt:lpstr>
      <vt:lpstr>Conclusions</vt:lpstr>
      <vt:lpstr>Running backs\ Tight Ends \ Linebackers</vt:lpstr>
      <vt:lpstr>Conclusion</vt:lpstr>
      <vt:lpstr>List of issues we ran into</vt:lpstr>
      <vt:lpstr>Limitations and flaws of our approach</vt:lpstr>
      <vt:lpstr>Conclusions</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Measuring NFL success by NFL Combine results </dc:title>
  <dc:creator>Joe Cheng</dc:creator>
  <cp:lastModifiedBy>Joe Cheng</cp:lastModifiedBy>
  <cp:revision>3</cp:revision>
  <dcterms:created xsi:type="dcterms:W3CDTF">2019-03-04T03:50:54Z</dcterms:created>
  <dcterms:modified xsi:type="dcterms:W3CDTF">2019-03-04T04:51:23Z</dcterms:modified>
</cp:coreProperties>
</file>